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0a7455f763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0a7455f76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3e3c3beac7_0_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3e3c3beac7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3e3c3beac7_0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3e3c3beac7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23e3c3beac7_0_2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23e3c3beac7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0a7455f763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0a7455f76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0a7455f763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20a7455f763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0a7455f763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0a7455f763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3e3c3beac7_0_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3e3c3beac7_0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0a7455f763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0a7455f763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3e3c3beac7_0_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3e3c3beac7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3e3c3beac7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3e3c3beac7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3e3c3beac7_0_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23e3c3beac7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3e3c3beac7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3e3c3beac7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3e3c3beac7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3e3c3beac7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3e3c3beac7_0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3e3c3beac7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3e3c3beac7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3e3c3beac7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3e3c3beac7_0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3e3c3beac7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3e3c3beac7_0_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3e3c3beac7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3e3c3beac7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3e3c3beac7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r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r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r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r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r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ro"/>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9.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1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16.xml"/><Relationship Id="rId1" Type="http://schemas.openxmlformats.org/officeDocument/2006/relationships/slideLayout" Target="../slideLayouts/slideLayout1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35700" y="1937437"/>
            <a:ext cx="8222100" cy="127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ro" sz="2780"/>
              <a:t> Estimation of patient survival chances based on the medical data acquired in the first 24 hours in the Intensive Care Unit </a:t>
            </a:r>
            <a:endParaRPr sz="2780"/>
          </a:p>
        </p:txBody>
      </p:sp>
      <p:sp>
        <p:nvSpPr>
          <p:cNvPr id="86" name="Google Shape;86;p13"/>
          <p:cNvSpPr txBox="1">
            <a:spLocks noGrp="1"/>
          </p:cNvSpPr>
          <p:nvPr>
            <p:ph type="subTitle" idx="1"/>
          </p:nvPr>
        </p:nvSpPr>
        <p:spPr>
          <a:xfrm>
            <a:off x="381300" y="4173725"/>
            <a:ext cx="4022100" cy="55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 sz="1300"/>
              <a:t>Student: </a:t>
            </a:r>
            <a:endParaRPr sz="1300"/>
          </a:p>
          <a:p>
            <a:pPr marL="0" lvl="0" indent="0" algn="l" rtl="0">
              <a:spcBef>
                <a:spcPts val="0"/>
              </a:spcBef>
              <a:spcAft>
                <a:spcPts val="0"/>
              </a:spcAft>
              <a:buNone/>
            </a:pPr>
            <a:r>
              <a:rPr lang="ro" sz="1300"/>
              <a:t>Elena-Briana BOERU, anul IV, grupa 441F</a:t>
            </a:r>
            <a:endParaRPr sz="1300"/>
          </a:p>
        </p:txBody>
      </p:sp>
      <p:sp>
        <p:nvSpPr>
          <p:cNvPr id="87" name="Google Shape;87;p13"/>
          <p:cNvSpPr txBox="1">
            <a:spLocks noGrp="1"/>
          </p:cNvSpPr>
          <p:nvPr>
            <p:ph type="subTitle" idx="1"/>
          </p:nvPr>
        </p:nvSpPr>
        <p:spPr>
          <a:xfrm>
            <a:off x="5787400" y="4173725"/>
            <a:ext cx="4448100" cy="670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o" sz="1300"/>
              <a:t>Thesis Advisor: </a:t>
            </a:r>
            <a:endParaRPr sz="1300"/>
          </a:p>
          <a:p>
            <a:pPr marL="0" lvl="0" indent="0" algn="l" rtl="0">
              <a:spcBef>
                <a:spcPts val="0"/>
              </a:spcBef>
              <a:spcAft>
                <a:spcPts val="0"/>
              </a:spcAft>
              <a:buNone/>
            </a:pPr>
            <a:r>
              <a:rPr lang="ro" sz="1300"/>
              <a:t>Conf. dr. ing. Dragoș-Daniel ȚARĂLUNGĂ</a:t>
            </a:r>
            <a:endParaRPr sz="1300"/>
          </a:p>
        </p:txBody>
      </p:sp>
      <p:sp>
        <p:nvSpPr>
          <p:cNvPr id="88" name="Google Shape;88;p13"/>
          <p:cNvSpPr txBox="1">
            <a:spLocks noGrp="1"/>
          </p:cNvSpPr>
          <p:nvPr>
            <p:ph type="subTitle" idx="1"/>
          </p:nvPr>
        </p:nvSpPr>
        <p:spPr>
          <a:xfrm>
            <a:off x="2096400" y="307463"/>
            <a:ext cx="4951200" cy="43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789"/>
              <a:buNone/>
            </a:pPr>
            <a:r>
              <a:rPr lang="ro" sz="1235"/>
              <a:t>University ”Politehnica” of Bucharest</a:t>
            </a:r>
            <a:endParaRPr sz="1235"/>
          </a:p>
          <a:p>
            <a:pPr marL="0" lvl="0" indent="0" algn="ctr" rtl="0">
              <a:spcBef>
                <a:spcPts val="0"/>
              </a:spcBef>
              <a:spcAft>
                <a:spcPts val="0"/>
              </a:spcAft>
              <a:buSzPts val="789"/>
              <a:buNone/>
            </a:pPr>
            <a:r>
              <a:rPr lang="ro" sz="1235"/>
              <a:t>Faculty of Electronics, Telecommunications and Information Technology</a:t>
            </a:r>
            <a:endParaRPr sz="1235"/>
          </a:p>
        </p:txBody>
      </p:sp>
      <p:pic>
        <p:nvPicPr>
          <p:cNvPr id="89" name="Google Shape;89;p13"/>
          <p:cNvPicPr preferRelativeResize="0"/>
          <p:nvPr/>
        </p:nvPicPr>
        <p:blipFill>
          <a:blip r:embed="rId3">
            <a:alphaModFix/>
          </a:blip>
          <a:stretch>
            <a:fillRect/>
          </a:stretch>
        </p:blipFill>
        <p:spPr>
          <a:xfrm>
            <a:off x="381299" y="143975"/>
            <a:ext cx="759875" cy="759875"/>
          </a:xfrm>
          <a:prstGeom prst="rect">
            <a:avLst/>
          </a:prstGeom>
          <a:noFill/>
          <a:ln>
            <a:noFill/>
          </a:ln>
        </p:spPr>
      </p:pic>
      <p:pic>
        <p:nvPicPr>
          <p:cNvPr id="90" name="Google Shape;90;p13"/>
          <p:cNvPicPr preferRelativeResize="0"/>
          <p:nvPr/>
        </p:nvPicPr>
        <p:blipFill>
          <a:blip r:embed="rId4">
            <a:alphaModFix/>
          </a:blip>
          <a:stretch>
            <a:fillRect/>
          </a:stretch>
        </p:blipFill>
        <p:spPr>
          <a:xfrm>
            <a:off x="8065463" y="132948"/>
            <a:ext cx="781950" cy="7819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150" name="Google Shape;150;p22"/>
          <p:cNvPicPr preferRelativeResize="0"/>
          <p:nvPr/>
        </p:nvPicPr>
        <p:blipFill>
          <a:blip r:embed="rId3">
            <a:alphaModFix/>
          </a:blip>
          <a:stretch>
            <a:fillRect/>
          </a:stretch>
        </p:blipFill>
        <p:spPr>
          <a:xfrm>
            <a:off x="1173963" y="176875"/>
            <a:ext cx="6796075" cy="4053699"/>
          </a:xfrm>
          <a:prstGeom prst="rect">
            <a:avLst/>
          </a:prstGeom>
          <a:noFill/>
          <a:ln>
            <a:noFill/>
          </a:ln>
        </p:spPr>
      </p:pic>
      <p:sp>
        <p:nvSpPr>
          <p:cNvPr id="151" name="Google Shape;151;p22"/>
          <p:cNvSpPr txBox="1">
            <a:spLocks noGrp="1"/>
          </p:cNvSpPr>
          <p:nvPr>
            <p:ph type="body" idx="1"/>
          </p:nvPr>
        </p:nvSpPr>
        <p:spPr>
          <a:xfrm>
            <a:off x="313625" y="4365475"/>
            <a:ext cx="5998800" cy="59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ro"/>
              <a:t>Project development process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3"/>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o" u="sng"/>
              <a:t>Developed models</a:t>
            </a:r>
            <a:endParaRPr u="sng"/>
          </a:p>
        </p:txBody>
      </p:sp>
      <p:sp>
        <p:nvSpPr>
          <p:cNvPr id="157" name="Google Shape;157;p23"/>
          <p:cNvSpPr txBox="1">
            <a:spLocks noGrp="1"/>
          </p:cNvSpPr>
          <p:nvPr>
            <p:ph type="body" idx="1"/>
          </p:nvPr>
        </p:nvSpPr>
        <p:spPr>
          <a:xfrm>
            <a:off x="311700" y="1153675"/>
            <a:ext cx="8520600" cy="33390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ro" sz="1500"/>
              <a:t>Within this project we have developed four prediction models based on the records of several recent scientific studies:</a:t>
            </a:r>
            <a:endParaRPr sz="1500"/>
          </a:p>
          <a:p>
            <a:pPr marL="457200" lvl="0" indent="-323850" algn="l" rtl="0">
              <a:lnSpc>
                <a:spcPct val="95000"/>
              </a:lnSpc>
              <a:spcBef>
                <a:spcPts val="1200"/>
              </a:spcBef>
              <a:spcAft>
                <a:spcPts val="0"/>
              </a:spcAft>
              <a:buSzPts val="1500"/>
              <a:buChar char="●"/>
            </a:pPr>
            <a:r>
              <a:rPr lang="ro" sz="1500" b="1"/>
              <a:t>Binary Logistic Regression (BLR) </a:t>
            </a:r>
            <a:endParaRPr sz="1500" b="1"/>
          </a:p>
          <a:p>
            <a:pPr marL="457200" lvl="0" indent="-323850" algn="l" rtl="0">
              <a:lnSpc>
                <a:spcPct val="95000"/>
              </a:lnSpc>
              <a:spcBef>
                <a:spcPts val="0"/>
              </a:spcBef>
              <a:spcAft>
                <a:spcPts val="0"/>
              </a:spcAft>
              <a:buSzPts val="1500"/>
              <a:buChar char="●"/>
            </a:pPr>
            <a:r>
              <a:rPr lang="ro" sz="1500" b="1"/>
              <a:t>Artificial Neural Network (ANN) with Multilayer Perceptron (MLP) architecture</a:t>
            </a:r>
            <a:endParaRPr sz="1500" b="1"/>
          </a:p>
          <a:p>
            <a:pPr marL="457200" lvl="0" indent="-323850" algn="l" rtl="0">
              <a:lnSpc>
                <a:spcPct val="95000"/>
              </a:lnSpc>
              <a:spcBef>
                <a:spcPts val="0"/>
              </a:spcBef>
              <a:spcAft>
                <a:spcPts val="0"/>
              </a:spcAft>
              <a:buSzPts val="1500"/>
              <a:buChar char="●"/>
            </a:pPr>
            <a:r>
              <a:rPr lang="ro" sz="1500" b="1"/>
              <a:t>Electro-BLR</a:t>
            </a:r>
            <a:endParaRPr sz="1500" b="1"/>
          </a:p>
          <a:p>
            <a:pPr marL="457200" lvl="0" indent="-323850" algn="l" rtl="0">
              <a:lnSpc>
                <a:spcPct val="95000"/>
              </a:lnSpc>
              <a:spcBef>
                <a:spcPts val="0"/>
              </a:spcBef>
              <a:spcAft>
                <a:spcPts val="0"/>
              </a:spcAft>
              <a:buSzPts val="1500"/>
              <a:buChar char="●"/>
            </a:pPr>
            <a:r>
              <a:rPr lang="ro" sz="1500" b="1"/>
              <a:t>Electro-MLP</a:t>
            </a:r>
            <a:endParaRPr sz="1500" b="1"/>
          </a:p>
          <a:p>
            <a:pPr marL="457200" lvl="0" indent="0" algn="l" rtl="0">
              <a:lnSpc>
                <a:spcPct val="95000"/>
              </a:lnSpc>
              <a:spcBef>
                <a:spcPts val="1200"/>
              </a:spcBef>
              <a:spcAft>
                <a:spcPts val="0"/>
              </a:spcAft>
              <a:buNone/>
            </a:pPr>
            <a:endParaRPr sz="1500" b="1"/>
          </a:p>
          <a:p>
            <a:pPr marL="0" lvl="0" indent="0" algn="l" rtl="0">
              <a:lnSpc>
                <a:spcPct val="95000"/>
              </a:lnSpc>
              <a:spcBef>
                <a:spcPts val="1200"/>
              </a:spcBef>
              <a:spcAft>
                <a:spcPts val="1200"/>
              </a:spcAft>
              <a:buNone/>
            </a:pPr>
            <a:r>
              <a:rPr lang="ro" sz="1500"/>
              <a:t>The difference between the first two models and those recorded with "Electro-" is the fact that in the last two models only the </a:t>
            </a:r>
            <a:r>
              <a:rPr lang="ro" sz="1500" b="1"/>
              <a:t>data that could be recorded through electronic equipment</a:t>
            </a:r>
            <a:r>
              <a:rPr lang="ro" sz="1500"/>
              <a:t> (eg "Vitals") were taken into account, respectively the </a:t>
            </a:r>
            <a:r>
              <a:rPr lang="ro" sz="1500" b="1"/>
              <a:t>data already available at hospitalization</a:t>
            </a:r>
            <a:r>
              <a:rPr lang="ro" sz="1500"/>
              <a:t> (eg. Comorbidities).</a:t>
            </a:r>
            <a:endParaRPr sz="15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o" u="sng"/>
              <a:t>Approached models</a:t>
            </a:r>
            <a:endParaRPr u="sng"/>
          </a:p>
        </p:txBody>
      </p:sp>
      <p:sp>
        <p:nvSpPr>
          <p:cNvPr id="163" name="Google Shape;163;p24"/>
          <p:cNvSpPr txBox="1">
            <a:spLocks noGrp="1"/>
          </p:cNvSpPr>
          <p:nvPr>
            <p:ph type="body" idx="1"/>
          </p:nvPr>
        </p:nvSpPr>
        <p:spPr>
          <a:xfrm>
            <a:off x="311700" y="1229975"/>
            <a:ext cx="3999900" cy="33390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rmAutofit/>
          </a:bodyPr>
          <a:lstStyle/>
          <a:p>
            <a:pPr marL="0" lvl="0" indent="0" algn="l" rtl="0">
              <a:spcBef>
                <a:spcPts val="0"/>
              </a:spcBef>
              <a:spcAft>
                <a:spcPts val="0"/>
              </a:spcAft>
              <a:buNone/>
            </a:pPr>
            <a:r>
              <a:rPr lang="ro"/>
              <a:t>BLR, also called binary classification, is a statistical modeling technique that can predict the outcome of an event coded as 0 and 1 (1-dead, 0-alive). This type of logistic regression uses the </a:t>
            </a:r>
            <a:r>
              <a:rPr lang="ro" b="1"/>
              <a:t>sigmoid</a:t>
            </a:r>
            <a:r>
              <a:rPr lang="ro"/>
              <a:t> function to transform a linear combination of predictor variables into a predicted probability.</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r>
              <a:rPr lang="ro"/>
              <a:t>Where x represents a weighted sum of the input values.</a:t>
            </a:r>
            <a:endParaRPr/>
          </a:p>
        </p:txBody>
      </p:sp>
      <p:sp>
        <p:nvSpPr>
          <p:cNvPr id="164" name="Google Shape;164;p24"/>
          <p:cNvSpPr txBox="1">
            <a:spLocks noGrp="1"/>
          </p:cNvSpPr>
          <p:nvPr>
            <p:ph type="body" idx="2"/>
          </p:nvPr>
        </p:nvSpPr>
        <p:spPr>
          <a:xfrm>
            <a:off x="4832400" y="259100"/>
            <a:ext cx="3999900" cy="47475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rmAutofit/>
          </a:bodyPr>
          <a:lstStyle/>
          <a:p>
            <a:pPr marL="0" lvl="0" indent="0" algn="l" rtl="0">
              <a:spcBef>
                <a:spcPts val="0"/>
              </a:spcBef>
              <a:spcAft>
                <a:spcPts val="1200"/>
              </a:spcAft>
              <a:buNone/>
            </a:pPr>
            <a:r>
              <a:rPr lang="ro" sz="1200"/>
              <a:t>MLP represents a feedforward network consisting of multiple layers of interconnected nodes called neurons or perceptrons. This has an input layer, an output layer (which in our case has only 1 neuron) and one or more hidden layers. Activation functions process input data and generate output data that then becomes the input to the next layer.</a:t>
            </a:r>
            <a:endParaRPr sz="1200"/>
          </a:p>
        </p:txBody>
      </p:sp>
      <p:pic>
        <p:nvPicPr>
          <p:cNvPr id="165" name="Google Shape;165;p24"/>
          <p:cNvPicPr preferRelativeResize="0"/>
          <p:nvPr/>
        </p:nvPicPr>
        <p:blipFill>
          <a:blip r:embed="rId3">
            <a:alphaModFix/>
          </a:blip>
          <a:stretch>
            <a:fillRect/>
          </a:stretch>
        </p:blipFill>
        <p:spPr>
          <a:xfrm>
            <a:off x="403150" y="3277863"/>
            <a:ext cx="1470375" cy="402275"/>
          </a:xfrm>
          <a:prstGeom prst="rect">
            <a:avLst/>
          </a:prstGeom>
          <a:noFill/>
          <a:ln>
            <a:noFill/>
          </a:ln>
        </p:spPr>
      </p:pic>
      <p:pic>
        <p:nvPicPr>
          <p:cNvPr id="166" name="Google Shape;166;p24"/>
          <p:cNvPicPr preferRelativeResize="0"/>
          <p:nvPr/>
        </p:nvPicPr>
        <p:blipFill>
          <a:blip r:embed="rId4">
            <a:alphaModFix/>
          </a:blip>
          <a:stretch>
            <a:fillRect/>
          </a:stretch>
        </p:blipFill>
        <p:spPr>
          <a:xfrm>
            <a:off x="2087563" y="3050700"/>
            <a:ext cx="2046325" cy="856600"/>
          </a:xfrm>
          <a:prstGeom prst="rect">
            <a:avLst/>
          </a:prstGeom>
          <a:noFill/>
          <a:ln>
            <a:noFill/>
          </a:ln>
        </p:spPr>
      </p:pic>
      <p:sp>
        <p:nvSpPr>
          <p:cNvPr id="167" name="Google Shape;167;p24"/>
          <p:cNvSpPr txBox="1"/>
          <p:nvPr/>
        </p:nvSpPr>
        <p:spPr>
          <a:xfrm>
            <a:off x="4889625" y="3224350"/>
            <a:ext cx="1955700" cy="16623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ro" sz="1200" b="1">
                <a:latin typeface="Roboto"/>
                <a:ea typeface="Roboto"/>
                <a:cs typeface="Roboto"/>
                <a:sym typeface="Roboto"/>
              </a:rPr>
              <a:t>ReLu:</a:t>
            </a:r>
            <a:r>
              <a:rPr lang="ro" sz="1200">
                <a:latin typeface="Roboto"/>
                <a:ea typeface="Roboto"/>
                <a:cs typeface="Roboto"/>
                <a:sym typeface="Roboto"/>
              </a:rPr>
              <a:t> linear function in positive dimension and 0 in negative dimension</a:t>
            </a: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p:txBody>
      </p:sp>
      <p:pic>
        <p:nvPicPr>
          <p:cNvPr id="168" name="Google Shape;168;p24"/>
          <p:cNvPicPr preferRelativeResize="0"/>
          <p:nvPr/>
        </p:nvPicPr>
        <p:blipFill>
          <a:blip r:embed="rId5">
            <a:alphaModFix/>
          </a:blip>
          <a:stretch>
            <a:fillRect/>
          </a:stretch>
        </p:blipFill>
        <p:spPr>
          <a:xfrm>
            <a:off x="5000225" y="3862050"/>
            <a:ext cx="1051200" cy="215800"/>
          </a:xfrm>
          <a:prstGeom prst="rect">
            <a:avLst/>
          </a:prstGeom>
          <a:noFill/>
          <a:ln>
            <a:noFill/>
          </a:ln>
        </p:spPr>
      </p:pic>
      <p:pic>
        <p:nvPicPr>
          <p:cNvPr id="169" name="Google Shape;169;p24"/>
          <p:cNvPicPr preferRelativeResize="0"/>
          <p:nvPr/>
        </p:nvPicPr>
        <p:blipFill>
          <a:blip r:embed="rId6">
            <a:alphaModFix/>
          </a:blip>
          <a:stretch>
            <a:fillRect/>
          </a:stretch>
        </p:blipFill>
        <p:spPr>
          <a:xfrm>
            <a:off x="4944923" y="4039448"/>
            <a:ext cx="1161800" cy="905107"/>
          </a:xfrm>
          <a:prstGeom prst="rect">
            <a:avLst/>
          </a:prstGeom>
          <a:noFill/>
          <a:ln>
            <a:noFill/>
          </a:ln>
        </p:spPr>
      </p:pic>
      <p:sp>
        <p:nvSpPr>
          <p:cNvPr id="170" name="Google Shape;170;p24"/>
          <p:cNvSpPr txBox="1"/>
          <p:nvPr/>
        </p:nvSpPr>
        <p:spPr>
          <a:xfrm>
            <a:off x="6917775" y="3224350"/>
            <a:ext cx="1875300" cy="16623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ro" sz="1200" b="1">
                <a:latin typeface="Roboto"/>
                <a:ea typeface="Roboto"/>
                <a:cs typeface="Roboto"/>
                <a:sym typeface="Roboto"/>
              </a:rPr>
              <a:t>ELU:</a:t>
            </a:r>
            <a:r>
              <a:rPr lang="ro" sz="1200">
                <a:latin typeface="Roboto"/>
                <a:ea typeface="Roboto"/>
                <a:cs typeface="Roboto"/>
                <a:sym typeface="Roboto"/>
              </a:rPr>
              <a:t> acts as a less complex batch normalization; contains negative values.</a:t>
            </a: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r>
              <a:rPr lang="ro" sz="1200">
                <a:latin typeface="Roboto"/>
                <a:ea typeface="Roboto"/>
                <a:cs typeface="Roboto"/>
                <a:sym typeface="Roboto"/>
              </a:rPr>
              <a:t>Unde            .</a:t>
            </a:r>
            <a:endParaRPr sz="1200">
              <a:latin typeface="Roboto"/>
              <a:ea typeface="Roboto"/>
              <a:cs typeface="Roboto"/>
              <a:sym typeface="Roboto"/>
            </a:endParaRPr>
          </a:p>
        </p:txBody>
      </p:sp>
      <p:pic>
        <p:nvPicPr>
          <p:cNvPr id="171" name="Google Shape;171;p24"/>
          <p:cNvPicPr preferRelativeResize="0"/>
          <p:nvPr/>
        </p:nvPicPr>
        <p:blipFill>
          <a:blip r:embed="rId7">
            <a:alphaModFix/>
          </a:blip>
          <a:stretch>
            <a:fillRect/>
          </a:stretch>
        </p:blipFill>
        <p:spPr>
          <a:xfrm>
            <a:off x="7206763" y="4077850"/>
            <a:ext cx="1297325" cy="450100"/>
          </a:xfrm>
          <a:prstGeom prst="rect">
            <a:avLst/>
          </a:prstGeom>
          <a:noFill/>
          <a:ln>
            <a:noFill/>
          </a:ln>
        </p:spPr>
      </p:pic>
      <p:pic>
        <p:nvPicPr>
          <p:cNvPr id="172" name="Google Shape;172;p24"/>
          <p:cNvPicPr preferRelativeResize="0"/>
          <p:nvPr/>
        </p:nvPicPr>
        <p:blipFill>
          <a:blip r:embed="rId8">
            <a:alphaModFix/>
          </a:blip>
          <a:stretch>
            <a:fillRect/>
          </a:stretch>
        </p:blipFill>
        <p:spPr>
          <a:xfrm>
            <a:off x="7449200" y="4615975"/>
            <a:ext cx="349100" cy="145450"/>
          </a:xfrm>
          <a:prstGeom prst="rect">
            <a:avLst/>
          </a:prstGeom>
          <a:noFill/>
          <a:ln>
            <a:noFill/>
          </a:ln>
        </p:spPr>
      </p:pic>
      <p:pic>
        <p:nvPicPr>
          <p:cNvPr id="173" name="Google Shape;173;p24"/>
          <p:cNvPicPr preferRelativeResize="0"/>
          <p:nvPr/>
        </p:nvPicPr>
        <p:blipFill>
          <a:blip r:embed="rId9">
            <a:alphaModFix/>
          </a:blip>
          <a:stretch>
            <a:fillRect/>
          </a:stretch>
        </p:blipFill>
        <p:spPr>
          <a:xfrm>
            <a:off x="5944999" y="1704625"/>
            <a:ext cx="2702342" cy="1466675"/>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5"/>
          <p:cNvSpPr txBox="1">
            <a:spLocks noGrp="1"/>
          </p:cNvSpPr>
          <p:nvPr>
            <p:ph type="title" idx="4294967295"/>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o" u="sng"/>
              <a:t>BLR results</a:t>
            </a:r>
            <a:endParaRPr u="sng"/>
          </a:p>
        </p:txBody>
      </p:sp>
      <p:pic>
        <p:nvPicPr>
          <p:cNvPr id="179" name="Google Shape;179;p25"/>
          <p:cNvPicPr preferRelativeResize="0"/>
          <p:nvPr/>
        </p:nvPicPr>
        <p:blipFill>
          <a:blip r:embed="rId3">
            <a:alphaModFix/>
          </a:blip>
          <a:stretch>
            <a:fillRect/>
          </a:stretch>
        </p:blipFill>
        <p:spPr>
          <a:xfrm>
            <a:off x="152400" y="1170200"/>
            <a:ext cx="2555750" cy="743300"/>
          </a:xfrm>
          <a:prstGeom prst="rect">
            <a:avLst/>
          </a:prstGeom>
          <a:noFill/>
          <a:ln>
            <a:noFill/>
          </a:ln>
        </p:spPr>
      </p:pic>
      <p:pic>
        <p:nvPicPr>
          <p:cNvPr id="180" name="Google Shape;180;p25"/>
          <p:cNvPicPr preferRelativeResize="0"/>
          <p:nvPr/>
        </p:nvPicPr>
        <p:blipFill>
          <a:blip r:embed="rId4">
            <a:alphaModFix/>
          </a:blip>
          <a:stretch>
            <a:fillRect/>
          </a:stretch>
        </p:blipFill>
        <p:spPr>
          <a:xfrm>
            <a:off x="152400" y="2698675"/>
            <a:ext cx="2879051" cy="2211825"/>
          </a:xfrm>
          <a:prstGeom prst="rect">
            <a:avLst/>
          </a:prstGeom>
          <a:noFill/>
          <a:ln>
            <a:noFill/>
          </a:ln>
        </p:spPr>
      </p:pic>
      <p:pic>
        <p:nvPicPr>
          <p:cNvPr id="181" name="Google Shape;181;p25"/>
          <p:cNvPicPr preferRelativeResize="0"/>
          <p:nvPr/>
        </p:nvPicPr>
        <p:blipFill>
          <a:blip r:embed="rId5">
            <a:alphaModFix/>
          </a:blip>
          <a:stretch>
            <a:fillRect/>
          </a:stretch>
        </p:blipFill>
        <p:spPr>
          <a:xfrm>
            <a:off x="4444150" y="1156138"/>
            <a:ext cx="4554451" cy="771425"/>
          </a:xfrm>
          <a:prstGeom prst="rect">
            <a:avLst/>
          </a:prstGeom>
          <a:noFill/>
          <a:ln>
            <a:noFill/>
          </a:ln>
        </p:spPr>
      </p:pic>
      <p:pic>
        <p:nvPicPr>
          <p:cNvPr id="182" name="Google Shape;182;p25"/>
          <p:cNvPicPr preferRelativeResize="0"/>
          <p:nvPr/>
        </p:nvPicPr>
        <p:blipFill>
          <a:blip r:embed="rId6">
            <a:alphaModFix/>
          </a:blip>
          <a:stretch>
            <a:fillRect/>
          </a:stretch>
        </p:blipFill>
        <p:spPr>
          <a:xfrm>
            <a:off x="3064813" y="2617813"/>
            <a:ext cx="3014375" cy="2373525"/>
          </a:xfrm>
          <a:prstGeom prst="rect">
            <a:avLst/>
          </a:prstGeom>
          <a:noFill/>
          <a:ln>
            <a:noFill/>
          </a:ln>
        </p:spPr>
      </p:pic>
      <p:pic>
        <p:nvPicPr>
          <p:cNvPr id="183" name="Google Shape;183;p25"/>
          <p:cNvPicPr preferRelativeResize="0"/>
          <p:nvPr/>
        </p:nvPicPr>
        <p:blipFill>
          <a:blip r:embed="rId7">
            <a:alphaModFix/>
          </a:blip>
          <a:stretch>
            <a:fillRect/>
          </a:stretch>
        </p:blipFill>
        <p:spPr>
          <a:xfrm>
            <a:off x="6079200" y="2653650"/>
            <a:ext cx="3063850" cy="2301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6"/>
          <p:cNvSpPr txBox="1">
            <a:spLocks noGrp="1"/>
          </p:cNvSpPr>
          <p:nvPr>
            <p:ph type="title" idx="4294967295"/>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o" u="sng"/>
              <a:t>Electro-BLR results</a:t>
            </a:r>
            <a:endParaRPr u="sng"/>
          </a:p>
        </p:txBody>
      </p:sp>
      <p:pic>
        <p:nvPicPr>
          <p:cNvPr id="189" name="Google Shape;189;p26"/>
          <p:cNvPicPr preferRelativeResize="0"/>
          <p:nvPr/>
        </p:nvPicPr>
        <p:blipFill>
          <a:blip r:embed="rId3">
            <a:alphaModFix/>
          </a:blip>
          <a:stretch>
            <a:fillRect/>
          </a:stretch>
        </p:blipFill>
        <p:spPr>
          <a:xfrm>
            <a:off x="152400" y="1170200"/>
            <a:ext cx="3177425" cy="473025"/>
          </a:xfrm>
          <a:prstGeom prst="rect">
            <a:avLst/>
          </a:prstGeom>
          <a:noFill/>
          <a:ln>
            <a:noFill/>
          </a:ln>
        </p:spPr>
      </p:pic>
      <p:pic>
        <p:nvPicPr>
          <p:cNvPr id="190" name="Google Shape;190;p26"/>
          <p:cNvPicPr preferRelativeResize="0"/>
          <p:nvPr/>
        </p:nvPicPr>
        <p:blipFill>
          <a:blip r:embed="rId4">
            <a:alphaModFix/>
          </a:blip>
          <a:stretch>
            <a:fillRect/>
          </a:stretch>
        </p:blipFill>
        <p:spPr>
          <a:xfrm>
            <a:off x="3074300" y="2682475"/>
            <a:ext cx="2995403" cy="2308625"/>
          </a:xfrm>
          <a:prstGeom prst="rect">
            <a:avLst/>
          </a:prstGeom>
          <a:noFill/>
          <a:ln>
            <a:noFill/>
          </a:ln>
        </p:spPr>
      </p:pic>
      <p:pic>
        <p:nvPicPr>
          <p:cNvPr id="191" name="Google Shape;191;p26"/>
          <p:cNvPicPr preferRelativeResize="0"/>
          <p:nvPr/>
        </p:nvPicPr>
        <p:blipFill>
          <a:blip r:embed="rId5">
            <a:alphaModFix/>
          </a:blip>
          <a:stretch>
            <a:fillRect/>
          </a:stretch>
        </p:blipFill>
        <p:spPr>
          <a:xfrm>
            <a:off x="3775800" y="1121800"/>
            <a:ext cx="5108075" cy="690600"/>
          </a:xfrm>
          <a:prstGeom prst="rect">
            <a:avLst/>
          </a:prstGeom>
          <a:noFill/>
          <a:ln>
            <a:noFill/>
          </a:ln>
        </p:spPr>
      </p:pic>
      <p:pic>
        <p:nvPicPr>
          <p:cNvPr id="192" name="Google Shape;192;p26"/>
          <p:cNvPicPr preferRelativeResize="0"/>
          <p:nvPr/>
        </p:nvPicPr>
        <p:blipFill>
          <a:blip r:embed="rId6">
            <a:alphaModFix/>
          </a:blip>
          <a:stretch>
            <a:fillRect/>
          </a:stretch>
        </p:blipFill>
        <p:spPr>
          <a:xfrm>
            <a:off x="152400" y="2774425"/>
            <a:ext cx="2796701" cy="2124725"/>
          </a:xfrm>
          <a:prstGeom prst="rect">
            <a:avLst/>
          </a:prstGeom>
          <a:noFill/>
          <a:ln>
            <a:noFill/>
          </a:ln>
        </p:spPr>
      </p:pic>
      <p:pic>
        <p:nvPicPr>
          <p:cNvPr id="193" name="Google Shape;193;p26"/>
          <p:cNvPicPr preferRelativeResize="0"/>
          <p:nvPr/>
        </p:nvPicPr>
        <p:blipFill>
          <a:blip r:embed="rId7">
            <a:alphaModFix/>
          </a:blip>
          <a:stretch>
            <a:fillRect/>
          </a:stretch>
        </p:blipFill>
        <p:spPr>
          <a:xfrm>
            <a:off x="6196699" y="2774425"/>
            <a:ext cx="2889739" cy="2171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7"/>
          <p:cNvSpPr txBox="1">
            <a:spLocks noGrp="1"/>
          </p:cNvSpPr>
          <p:nvPr>
            <p:ph type="title" idx="4294967295"/>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o" u="sng"/>
              <a:t>MLP results</a:t>
            </a:r>
            <a:endParaRPr u="sng"/>
          </a:p>
        </p:txBody>
      </p:sp>
      <p:pic>
        <p:nvPicPr>
          <p:cNvPr id="199" name="Google Shape;199;p27"/>
          <p:cNvPicPr preferRelativeResize="0"/>
          <p:nvPr/>
        </p:nvPicPr>
        <p:blipFill>
          <a:blip r:embed="rId3">
            <a:alphaModFix/>
          </a:blip>
          <a:stretch>
            <a:fillRect/>
          </a:stretch>
        </p:blipFill>
        <p:spPr>
          <a:xfrm>
            <a:off x="152400" y="1170200"/>
            <a:ext cx="4282174" cy="572025"/>
          </a:xfrm>
          <a:prstGeom prst="rect">
            <a:avLst/>
          </a:prstGeom>
          <a:noFill/>
          <a:ln>
            <a:noFill/>
          </a:ln>
        </p:spPr>
      </p:pic>
      <p:pic>
        <p:nvPicPr>
          <p:cNvPr id="200" name="Google Shape;200;p27"/>
          <p:cNvPicPr preferRelativeResize="0"/>
          <p:nvPr/>
        </p:nvPicPr>
        <p:blipFill>
          <a:blip r:embed="rId4">
            <a:alphaModFix/>
          </a:blip>
          <a:stretch>
            <a:fillRect/>
          </a:stretch>
        </p:blipFill>
        <p:spPr>
          <a:xfrm>
            <a:off x="4744600" y="1051725"/>
            <a:ext cx="3992651" cy="643075"/>
          </a:xfrm>
          <a:prstGeom prst="rect">
            <a:avLst/>
          </a:prstGeom>
          <a:noFill/>
          <a:ln>
            <a:noFill/>
          </a:ln>
        </p:spPr>
      </p:pic>
      <p:pic>
        <p:nvPicPr>
          <p:cNvPr id="201" name="Google Shape;201;p27"/>
          <p:cNvPicPr preferRelativeResize="0"/>
          <p:nvPr/>
        </p:nvPicPr>
        <p:blipFill>
          <a:blip r:embed="rId5">
            <a:alphaModFix/>
          </a:blip>
          <a:stretch>
            <a:fillRect/>
          </a:stretch>
        </p:blipFill>
        <p:spPr>
          <a:xfrm>
            <a:off x="3191600" y="2760601"/>
            <a:ext cx="2760799" cy="2116903"/>
          </a:xfrm>
          <a:prstGeom prst="rect">
            <a:avLst/>
          </a:prstGeom>
          <a:noFill/>
          <a:ln>
            <a:noFill/>
          </a:ln>
        </p:spPr>
      </p:pic>
      <p:pic>
        <p:nvPicPr>
          <p:cNvPr id="202" name="Google Shape;202;p27"/>
          <p:cNvPicPr preferRelativeResize="0"/>
          <p:nvPr/>
        </p:nvPicPr>
        <p:blipFill>
          <a:blip r:embed="rId6">
            <a:alphaModFix/>
          </a:blip>
          <a:stretch>
            <a:fillRect/>
          </a:stretch>
        </p:blipFill>
        <p:spPr>
          <a:xfrm>
            <a:off x="152400" y="2709923"/>
            <a:ext cx="2760801" cy="2218250"/>
          </a:xfrm>
          <a:prstGeom prst="rect">
            <a:avLst/>
          </a:prstGeom>
          <a:noFill/>
          <a:ln>
            <a:noFill/>
          </a:ln>
        </p:spPr>
      </p:pic>
      <p:pic>
        <p:nvPicPr>
          <p:cNvPr id="203" name="Google Shape;203;p27"/>
          <p:cNvPicPr preferRelativeResize="0"/>
          <p:nvPr/>
        </p:nvPicPr>
        <p:blipFill>
          <a:blip r:embed="rId7">
            <a:alphaModFix/>
          </a:blip>
          <a:stretch>
            <a:fillRect/>
          </a:stretch>
        </p:blipFill>
        <p:spPr>
          <a:xfrm>
            <a:off x="6075474" y="2709925"/>
            <a:ext cx="2886800" cy="2220212"/>
          </a:xfrm>
          <a:prstGeom prst="rect">
            <a:avLst/>
          </a:prstGeom>
          <a:noFill/>
          <a:ln>
            <a:noFill/>
          </a:ln>
        </p:spPr>
      </p:pic>
      <p:pic>
        <p:nvPicPr>
          <p:cNvPr id="204" name="Google Shape;204;p27"/>
          <p:cNvPicPr preferRelativeResize="0"/>
          <p:nvPr/>
        </p:nvPicPr>
        <p:blipFill>
          <a:blip r:embed="rId8">
            <a:alphaModFix/>
          </a:blip>
          <a:stretch>
            <a:fillRect/>
          </a:stretch>
        </p:blipFill>
        <p:spPr>
          <a:xfrm>
            <a:off x="3267625" y="1883311"/>
            <a:ext cx="2608754" cy="736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8"/>
          <p:cNvSpPr txBox="1">
            <a:spLocks noGrp="1"/>
          </p:cNvSpPr>
          <p:nvPr>
            <p:ph type="title" idx="4294967295"/>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o" u="sng"/>
              <a:t>Electro-MLP results</a:t>
            </a:r>
            <a:endParaRPr u="sng"/>
          </a:p>
        </p:txBody>
      </p:sp>
      <p:pic>
        <p:nvPicPr>
          <p:cNvPr id="210" name="Google Shape;210;p28"/>
          <p:cNvPicPr preferRelativeResize="0"/>
          <p:nvPr/>
        </p:nvPicPr>
        <p:blipFill>
          <a:blip r:embed="rId3">
            <a:alphaModFix/>
          </a:blip>
          <a:stretch>
            <a:fillRect/>
          </a:stretch>
        </p:blipFill>
        <p:spPr>
          <a:xfrm>
            <a:off x="152400" y="1170200"/>
            <a:ext cx="3769774" cy="513625"/>
          </a:xfrm>
          <a:prstGeom prst="rect">
            <a:avLst/>
          </a:prstGeom>
          <a:noFill/>
          <a:ln>
            <a:noFill/>
          </a:ln>
        </p:spPr>
      </p:pic>
      <p:pic>
        <p:nvPicPr>
          <p:cNvPr id="211" name="Google Shape;211;p28"/>
          <p:cNvPicPr preferRelativeResize="0"/>
          <p:nvPr/>
        </p:nvPicPr>
        <p:blipFill>
          <a:blip r:embed="rId4">
            <a:alphaModFix/>
          </a:blip>
          <a:stretch>
            <a:fillRect/>
          </a:stretch>
        </p:blipFill>
        <p:spPr>
          <a:xfrm>
            <a:off x="4486550" y="1123112"/>
            <a:ext cx="4069617" cy="607800"/>
          </a:xfrm>
          <a:prstGeom prst="rect">
            <a:avLst/>
          </a:prstGeom>
          <a:noFill/>
          <a:ln>
            <a:noFill/>
          </a:ln>
        </p:spPr>
      </p:pic>
      <p:pic>
        <p:nvPicPr>
          <p:cNvPr id="212" name="Google Shape;212;p28"/>
          <p:cNvPicPr preferRelativeResize="0"/>
          <p:nvPr/>
        </p:nvPicPr>
        <p:blipFill>
          <a:blip r:embed="rId5">
            <a:alphaModFix/>
          </a:blip>
          <a:stretch>
            <a:fillRect/>
          </a:stretch>
        </p:blipFill>
        <p:spPr>
          <a:xfrm>
            <a:off x="3226675" y="2883425"/>
            <a:ext cx="2690650" cy="2137700"/>
          </a:xfrm>
          <a:prstGeom prst="rect">
            <a:avLst/>
          </a:prstGeom>
          <a:noFill/>
          <a:ln>
            <a:noFill/>
          </a:ln>
        </p:spPr>
      </p:pic>
      <p:pic>
        <p:nvPicPr>
          <p:cNvPr id="213" name="Google Shape;213;p28"/>
          <p:cNvPicPr preferRelativeResize="0"/>
          <p:nvPr/>
        </p:nvPicPr>
        <p:blipFill>
          <a:blip r:embed="rId6">
            <a:alphaModFix/>
          </a:blip>
          <a:stretch>
            <a:fillRect/>
          </a:stretch>
        </p:blipFill>
        <p:spPr>
          <a:xfrm>
            <a:off x="152400" y="2876002"/>
            <a:ext cx="2690650" cy="2152537"/>
          </a:xfrm>
          <a:prstGeom prst="rect">
            <a:avLst/>
          </a:prstGeom>
          <a:noFill/>
          <a:ln>
            <a:noFill/>
          </a:ln>
        </p:spPr>
      </p:pic>
      <p:pic>
        <p:nvPicPr>
          <p:cNvPr id="214" name="Google Shape;214;p28"/>
          <p:cNvPicPr preferRelativeResize="0"/>
          <p:nvPr/>
        </p:nvPicPr>
        <p:blipFill>
          <a:blip r:embed="rId7">
            <a:alphaModFix/>
          </a:blip>
          <a:stretch>
            <a:fillRect/>
          </a:stretch>
        </p:blipFill>
        <p:spPr>
          <a:xfrm>
            <a:off x="6350175" y="2935127"/>
            <a:ext cx="2714900" cy="2093424"/>
          </a:xfrm>
          <a:prstGeom prst="rect">
            <a:avLst/>
          </a:prstGeom>
          <a:noFill/>
          <a:ln>
            <a:noFill/>
          </a:ln>
        </p:spPr>
      </p:pic>
      <p:pic>
        <p:nvPicPr>
          <p:cNvPr id="215" name="Google Shape;215;p28"/>
          <p:cNvPicPr preferRelativeResize="0"/>
          <p:nvPr/>
        </p:nvPicPr>
        <p:blipFill>
          <a:blip r:embed="rId8">
            <a:alphaModFix/>
          </a:blip>
          <a:stretch>
            <a:fillRect/>
          </a:stretch>
        </p:blipFill>
        <p:spPr>
          <a:xfrm>
            <a:off x="2897500" y="1881325"/>
            <a:ext cx="3348991" cy="80458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9"/>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o" u="sng"/>
              <a:t>Conclusions</a:t>
            </a:r>
            <a:endParaRPr u="sng"/>
          </a:p>
        </p:txBody>
      </p:sp>
      <p:sp>
        <p:nvSpPr>
          <p:cNvPr id="221" name="Google Shape;221;p29"/>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o" sz="1500"/>
              <a:t>After validating the models and analysing how the algorithms perform both accuracy-wise and in a simulated real-life environment, we can confirm the fact that the simple machine learning binary logistic regression models perform worse than the deep learning multilayer perceptron models as was presented in the State of The Art, since their accuracy is overall smaller in all of the metrics used.</a:t>
            </a:r>
            <a:endParaRPr sz="1500"/>
          </a:p>
          <a:p>
            <a:pPr marL="0" lvl="0" indent="0" algn="l" rtl="0">
              <a:spcBef>
                <a:spcPts val="1200"/>
              </a:spcBef>
              <a:spcAft>
                <a:spcPts val="0"/>
              </a:spcAft>
              <a:buNone/>
            </a:pPr>
            <a:endParaRPr sz="1500"/>
          </a:p>
          <a:p>
            <a:pPr marL="0" lvl="0" indent="0" algn="l" rtl="0">
              <a:spcBef>
                <a:spcPts val="1200"/>
              </a:spcBef>
              <a:spcAft>
                <a:spcPts val="1200"/>
              </a:spcAft>
              <a:buNone/>
            </a:pPr>
            <a:r>
              <a:rPr lang="ro" sz="1500"/>
              <a:t>On another note, our proposed theory that we could be able to develop a good enough prediction model using just the immediate electronically acquired data and the information available at the moment of admission in the Intensive Care Unit has been confirmed.</a:t>
            </a:r>
            <a:endParaRPr sz="15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o" u="sng"/>
              <a:t>Personal contributions</a:t>
            </a:r>
            <a:endParaRPr u="sng"/>
          </a:p>
        </p:txBody>
      </p:sp>
      <p:sp>
        <p:nvSpPr>
          <p:cNvPr id="227" name="Google Shape;227;p30"/>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0"/>
              </a:spcAft>
              <a:buNone/>
            </a:pPr>
            <a:r>
              <a:rPr lang="ro" dirty="0"/>
              <a:t>Personal contributions include, but are not limited to:</a:t>
            </a:r>
            <a:endParaRPr dirty="0"/>
          </a:p>
          <a:p>
            <a:pPr marL="0" lvl="0" indent="0" algn="l" rtl="0">
              <a:spcBef>
                <a:spcPts val="1200"/>
              </a:spcBef>
              <a:spcAft>
                <a:spcPts val="0"/>
              </a:spcAft>
              <a:buNone/>
            </a:pPr>
            <a:r>
              <a:rPr lang="ro" dirty="0"/>
              <a:t>•	Extensive research of the State of The Art;</a:t>
            </a:r>
            <a:endParaRPr dirty="0"/>
          </a:p>
          <a:p>
            <a:pPr marL="0" lvl="0" indent="0" algn="l" rtl="0">
              <a:spcBef>
                <a:spcPts val="1200"/>
              </a:spcBef>
              <a:spcAft>
                <a:spcPts val="0"/>
              </a:spcAft>
              <a:buNone/>
            </a:pPr>
            <a:r>
              <a:rPr lang="ro" dirty="0"/>
              <a:t>•	Using a highly diverse and comprehensive database and its successful handling, without corrupting or invasively modifying the data;</a:t>
            </a:r>
            <a:endParaRPr dirty="0"/>
          </a:p>
          <a:p>
            <a:pPr marL="0" lvl="0" indent="0" algn="l" rtl="0">
              <a:spcBef>
                <a:spcPts val="1200"/>
              </a:spcBef>
              <a:spcAft>
                <a:spcPts val="0"/>
              </a:spcAft>
              <a:buNone/>
            </a:pPr>
            <a:r>
              <a:rPr lang="ro" dirty="0"/>
              <a:t>•	The development of personal prediction models that use regularization techniques, more layers with a varied number of </a:t>
            </a:r>
            <a:r>
              <a:rPr lang="en-GB" dirty="0"/>
              <a:t>neurons</a:t>
            </a:r>
            <a:r>
              <a:rPr lang="ro" dirty="0"/>
              <a:t> and multiple activation techniques;</a:t>
            </a:r>
            <a:endParaRPr dirty="0"/>
          </a:p>
          <a:p>
            <a:pPr marL="0" lvl="0" indent="0" algn="l" rtl="0">
              <a:spcBef>
                <a:spcPts val="1200"/>
              </a:spcBef>
              <a:spcAft>
                <a:spcPts val="0"/>
              </a:spcAft>
              <a:buNone/>
            </a:pPr>
            <a:r>
              <a:rPr lang="ro" dirty="0"/>
              <a:t>•	Formulation and validation of a hypothesis regarding the necessary attributes required to obtain optimal performances, which enables a new precondition for future works developed on the same topic;</a:t>
            </a:r>
            <a:endParaRPr dirty="0"/>
          </a:p>
          <a:p>
            <a:pPr marL="0" lvl="0" indent="0" algn="l" rtl="0">
              <a:spcBef>
                <a:spcPts val="1200"/>
              </a:spcBef>
              <a:spcAft>
                <a:spcPts val="0"/>
              </a:spcAft>
              <a:buNone/>
            </a:pPr>
            <a:r>
              <a:rPr lang="ro" dirty="0"/>
              <a:t>•	Successfully presenting an intermediate stage of the project in front of an accredited evaluation commission, implementing the feedback given by this entity and obtaining the third place in the Student Scientific Communication Session;</a:t>
            </a:r>
            <a:endParaRPr dirty="0"/>
          </a:p>
          <a:p>
            <a:pPr marL="0" lvl="0" indent="0" algn="l" rtl="0">
              <a:spcBef>
                <a:spcPts val="1200"/>
              </a:spcBef>
              <a:spcAft>
                <a:spcPts val="1200"/>
              </a:spcAft>
              <a:buNone/>
            </a:pP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1"/>
          <p:cNvSpPr txBox="1">
            <a:spLocks noGrp="1"/>
          </p:cNvSpPr>
          <p:nvPr>
            <p:ph type="title" idx="4294967295"/>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o" u="sng"/>
              <a:t>Bibliography</a:t>
            </a:r>
            <a:endParaRPr u="sng"/>
          </a:p>
        </p:txBody>
      </p:sp>
      <p:sp>
        <p:nvSpPr>
          <p:cNvPr id="233" name="Google Shape;233;p31"/>
          <p:cNvSpPr txBox="1">
            <a:spLocks noGrp="1"/>
          </p:cNvSpPr>
          <p:nvPr>
            <p:ph type="body" idx="4294967295"/>
          </p:nvPr>
        </p:nvSpPr>
        <p:spPr>
          <a:xfrm>
            <a:off x="102750" y="1017800"/>
            <a:ext cx="4502700" cy="4022400"/>
          </a:xfrm>
          <a:prstGeom prst="rect">
            <a:avLst/>
          </a:prstGeom>
        </p:spPr>
        <p:txBody>
          <a:bodyPr spcFirstLastPara="1" wrap="square" lIns="91425" tIns="91425" rIns="91425" bIns="91425" anchor="t" anchorCtr="0">
            <a:normAutofit fontScale="40000" lnSpcReduction="10000"/>
          </a:bodyPr>
          <a:lstStyle/>
          <a:p>
            <a:pPr marL="0" lvl="0" indent="0" algn="l" rtl="0">
              <a:spcBef>
                <a:spcPts val="0"/>
              </a:spcBef>
              <a:spcAft>
                <a:spcPts val="0"/>
              </a:spcAft>
              <a:buNone/>
            </a:pPr>
            <a:endParaRPr sz="2107"/>
          </a:p>
          <a:p>
            <a:pPr marL="0" lvl="0" indent="0" algn="l" rtl="0">
              <a:spcBef>
                <a:spcPts val="0"/>
              </a:spcBef>
              <a:spcAft>
                <a:spcPts val="0"/>
              </a:spcAft>
              <a:buNone/>
            </a:pPr>
            <a:r>
              <a:rPr lang="ro" sz="2107" b="1"/>
              <a:t>[1]</a:t>
            </a:r>
            <a:r>
              <a:rPr lang="ro" sz="2107"/>
              <a:t>	R. Rigo-Bonnin et al., “Individual outcome prediction models for patients with COVID-19 based on their first day of admission to the intensive care unit,” Clin Biochem, vol. 100, pp. 13–21, Feb. 2022, doi: 10.1016/j.clinbiochem.2021.11.001.</a:t>
            </a:r>
            <a:endParaRPr sz="2107"/>
          </a:p>
          <a:p>
            <a:pPr marL="0" lvl="0" indent="0" algn="l" rtl="0">
              <a:spcBef>
                <a:spcPts val="0"/>
              </a:spcBef>
              <a:spcAft>
                <a:spcPts val="0"/>
              </a:spcAft>
              <a:buNone/>
            </a:pPr>
            <a:r>
              <a:rPr lang="ro" sz="2107" b="1"/>
              <a:t>[2]</a:t>
            </a:r>
            <a:r>
              <a:rPr lang="ro" sz="2107"/>
              <a:t>	L. Famiglini, A. Campagner, A. Carobene, and F. Cabitza, “A robust and parsimonious machine learning method to predict ICU admission of COVID-19 patients,” Medical and Biological Engineering and Computing. Springer Science and Business Media Deutschland GmbH, 2022. doi: 10.1007/s11517-022-02543-x.</a:t>
            </a:r>
            <a:endParaRPr sz="2107"/>
          </a:p>
          <a:p>
            <a:pPr marL="0" lvl="0" indent="0" algn="l" rtl="0">
              <a:spcBef>
                <a:spcPts val="0"/>
              </a:spcBef>
              <a:spcAft>
                <a:spcPts val="0"/>
              </a:spcAft>
              <a:buNone/>
            </a:pPr>
            <a:r>
              <a:rPr lang="ro" sz="2107" b="1"/>
              <a:t>[3]</a:t>
            </a:r>
            <a:r>
              <a:rPr lang="ro" sz="2107"/>
              <a:t>	C. Gholipour, F. Rahim, A. Fakhree, and B. Ziapour, “Using an artificial neural networks (ANNS) model for prediction of intensive care unit (ICU) outcome and length of stay at hospital in traumatic patients,” Journal of Clinical and Diagnostic Research, vol. 9, no. 4, pp. 19–23, Apr. 2015, doi: 10.7860/JCDR/2015/9467.5828.</a:t>
            </a:r>
            <a:endParaRPr sz="2107"/>
          </a:p>
          <a:p>
            <a:pPr marL="0" lvl="0" indent="0" algn="l" rtl="0">
              <a:spcBef>
                <a:spcPts val="0"/>
              </a:spcBef>
              <a:spcAft>
                <a:spcPts val="0"/>
              </a:spcAft>
              <a:buNone/>
            </a:pPr>
            <a:r>
              <a:rPr lang="ro" sz="2107" b="1"/>
              <a:t>[4]</a:t>
            </a:r>
            <a:r>
              <a:rPr lang="ro" sz="2107"/>
              <a:t>	W. A. Knaus et al., “The APACHE III prognostic system: Risk prediction of hospital mortality for critically III hospitalized adults,” Chest, vol. 100, no. 6, pp. 1619–1636, 1991, doi: 10.1378/chest.100.6.1619.</a:t>
            </a:r>
            <a:endParaRPr sz="2107"/>
          </a:p>
          <a:p>
            <a:pPr marL="0" lvl="0" indent="0" algn="l" rtl="0">
              <a:spcBef>
                <a:spcPts val="0"/>
              </a:spcBef>
              <a:spcAft>
                <a:spcPts val="0"/>
              </a:spcAft>
              <a:buNone/>
            </a:pPr>
            <a:r>
              <a:rPr lang="ro" sz="2107" b="1"/>
              <a:t>[5]</a:t>
            </a:r>
            <a:r>
              <a:rPr lang="ro" sz="2107"/>
              <a:t>	E. Paul, M. Bailey, and D. Pilcher, “Risk prediction of hospital mortality for adult patients admitted to Australian and New Zealand intensive care units: Development and validation of the Australian and New Zealand Risk of Death model,” J Crit Care, vol. 28, no. 6, pp. 935–941, Dec. 2013, doi: 10.1016/j.jcrc.2013.07.058.</a:t>
            </a:r>
            <a:endParaRPr sz="2107"/>
          </a:p>
          <a:p>
            <a:pPr marL="0" lvl="0" indent="0" algn="l" rtl="0">
              <a:spcBef>
                <a:spcPts val="0"/>
              </a:spcBef>
              <a:spcAft>
                <a:spcPts val="0"/>
              </a:spcAft>
              <a:buNone/>
            </a:pPr>
            <a:r>
              <a:rPr lang="ro" sz="2107" b="1"/>
              <a:t>[6]</a:t>
            </a:r>
            <a:r>
              <a:rPr lang="ro" sz="2107"/>
              <a:t>	E. Paul, M. Bailey, and D. Pilcher, “Risk prediction of hospital mortality for adult patients admitted to Australian and New Zealand intensive care units: Development and validation of the Australian and New Zealand Risk of Death model,” J Crit Care, vol. 28, no. 6, pp. 935–941, Dec. 2013, doi: 10.1016/j.jcrc.2013.07.058.</a:t>
            </a:r>
            <a:endParaRPr sz="2107"/>
          </a:p>
          <a:p>
            <a:pPr marL="0" lvl="0" indent="0" algn="l" rtl="0">
              <a:spcBef>
                <a:spcPts val="0"/>
              </a:spcBef>
              <a:spcAft>
                <a:spcPts val="0"/>
              </a:spcAft>
              <a:buNone/>
            </a:pPr>
            <a:r>
              <a:rPr lang="ro" sz="2107" b="1"/>
              <a:t>[7]</a:t>
            </a:r>
            <a:r>
              <a:rPr lang="ro" sz="2107"/>
              <a:t>	E. Paul, M. Bailey, J. Kasza, and D. v Pilcher, “Assessing contemporary intensive care unit outcome: development and validation of the Australian and New Zealand Risk of Death admission model,” 2017.</a:t>
            </a:r>
            <a:endParaRPr sz="2107"/>
          </a:p>
          <a:p>
            <a:pPr marL="0" lvl="0" indent="0" algn="l" rtl="0">
              <a:spcBef>
                <a:spcPts val="0"/>
              </a:spcBef>
              <a:spcAft>
                <a:spcPts val="0"/>
              </a:spcAft>
              <a:buNone/>
            </a:pPr>
            <a:endParaRPr sz="2107"/>
          </a:p>
        </p:txBody>
      </p:sp>
      <p:sp>
        <p:nvSpPr>
          <p:cNvPr id="234" name="Google Shape;234;p31"/>
          <p:cNvSpPr txBox="1">
            <a:spLocks noGrp="1"/>
          </p:cNvSpPr>
          <p:nvPr>
            <p:ph type="body" idx="4294967295"/>
          </p:nvPr>
        </p:nvSpPr>
        <p:spPr>
          <a:xfrm>
            <a:off x="4572000" y="1017800"/>
            <a:ext cx="4502700" cy="40224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SzPts val="275"/>
              <a:buNone/>
            </a:pPr>
            <a:endParaRPr sz="800" b="1"/>
          </a:p>
          <a:p>
            <a:pPr marL="0" lvl="0" indent="0" algn="l" rtl="0">
              <a:lnSpc>
                <a:spcPct val="105000"/>
              </a:lnSpc>
              <a:spcBef>
                <a:spcPts val="0"/>
              </a:spcBef>
              <a:spcAft>
                <a:spcPts val="0"/>
              </a:spcAft>
              <a:buSzPts val="275"/>
              <a:buNone/>
            </a:pPr>
            <a:r>
              <a:rPr lang="ro" sz="800" b="1"/>
              <a:t>[12]</a:t>
            </a:r>
            <a:r>
              <a:rPr lang="ro" sz="800"/>
              <a:t>	J. Gil Cebrian, M. P. Bello Cámara, and R. Diaz-Alersi, “APACHE II.,” Intensive Care Medicine, vol. 13, no. 2. p. 143, 1987. doi: 10.1097/00003465-198603000-00013.</a:t>
            </a:r>
            <a:endParaRPr sz="800"/>
          </a:p>
          <a:p>
            <a:pPr marL="0" lvl="0" indent="0" algn="l" rtl="0">
              <a:lnSpc>
                <a:spcPct val="105000"/>
              </a:lnSpc>
              <a:spcBef>
                <a:spcPts val="0"/>
              </a:spcBef>
              <a:spcAft>
                <a:spcPts val="0"/>
              </a:spcAft>
              <a:buSzPts val="275"/>
              <a:buNone/>
            </a:pPr>
            <a:r>
              <a:rPr lang="ro" sz="800" b="1"/>
              <a:t>[16]</a:t>
            </a:r>
            <a:r>
              <a:rPr lang="ro" sz="800"/>
              <a:t>	R. Zangari, F. Biroli, and P. Gritti, “Predictors of outcome in moderate and severe traumatic brain injury,” Diagnosis and Treatment of Traumatic Brain Injury: The Neuroscience of Traumatic Brain Injury, pp. 15–26, Jan. 2022, doi: 10.1016/B978-0-12-823347-4.00001-4.</a:t>
            </a:r>
            <a:endParaRPr sz="800"/>
          </a:p>
          <a:p>
            <a:pPr marL="0" lvl="0" indent="0" algn="l" rtl="0">
              <a:lnSpc>
                <a:spcPct val="105000"/>
              </a:lnSpc>
              <a:spcBef>
                <a:spcPts val="0"/>
              </a:spcBef>
              <a:spcAft>
                <a:spcPts val="0"/>
              </a:spcAft>
              <a:buSzPts val="275"/>
              <a:buNone/>
            </a:pPr>
            <a:r>
              <a:rPr lang="ro" sz="800" b="1"/>
              <a:t>[17]</a:t>
            </a:r>
            <a:r>
              <a:rPr lang="ro" sz="800"/>
              <a:t>	J. L. McDougal, “Trauma Scoring Systems,” The Parkland Trauma Handbook: Mobile Medicine Series, pp. 18–23, Nov. 2008, doi: 10.1016/B978-0-323-05226-9.50011-6.</a:t>
            </a:r>
            <a:endParaRPr sz="800"/>
          </a:p>
          <a:p>
            <a:pPr marL="0" lvl="0" indent="0" algn="l" rtl="0">
              <a:lnSpc>
                <a:spcPct val="105000"/>
              </a:lnSpc>
              <a:spcBef>
                <a:spcPts val="0"/>
              </a:spcBef>
              <a:spcAft>
                <a:spcPts val="0"/>
              </a:spcAft>
              <a:buSzPts val="275"/>
              <a:buNone/>
            </a:pPr>
            <a:r>
              <a:rPr lang="ro" sz="800" b="1"/>
              <a:t>[18]</a:t>
            </a:r>
            <a:r>
              <a:rPr lang="ro" sz="800"/>
              <a:t>	N. M. VanDerHeyden and T. B. Cox, “Trauma Scoring,” Current Therapy of Trauma and Surgical Critical Care, pp. 26–32, 2008, doi: 10.1016/B978-0-323-04418-9.50010-2.</a:t>
            </a:r>
            <a:endParaRPr sz="800"/>
          </a:p>
          <a:p>
            <a:pPr marL="0" lvl="0" indent="0" algn="l" rtl="0">
              <a:lnSpc>
                <a:spcPct val="105000"/>
              </a:lnSpc>
              <a:spcBef>
                <a:spcPts val="0"/>
              </a:spcBef>
              <a:spcAft>
                <a:spcPts val="0"/>
              </a:spcAft>
              <a:buSzPts val="275"/>
              <a:buNone/>
            </a:pPr>
            <a:r>
              <a:rPr lang="ro" sz="800" b="1"/>
              <a:t>[31]</a:t>
            </a:r>
            <a:r>
              <a:rPr lang="ro" sz="800"/>
              <a:t>	“GOSSIS: Global Open Source Severity of Illness Score: International Benchmarking for Critical Care.” https://gossis.mit.edu/ (accessed Apr. 19, 2023).</a:t>
            </a:r>
            <a:endParaRPr sz="800"/>
          </a:p>
          <a:p>
            <a:pPr marL="0" lvl="0" indent="0" algn="l" rtl="0">
              <a:lnSpc>
                <a:spcPct val="105000"/>
              </a:lnSpc>
              <a:spcBef>
                <a:spcPts val="0"/>
              </a:spcBef>
              <a:spcAft>
                <a:spcPts val="0"/>
              </a:spcAft>
              <a:buSzPts val="275"/>
              <a:buNone/>
            </a:pPr>
            <a:r>
              <a:rPr lang="ro" sz="800" b="1"/>
              <a:t>[32]</a:t>
            </a:r>
            <a:r>
              <a:rPr lang="ro" sz="800"/>
              <a:t>	J. D. Raffa et al., “The Global Open Source Severity of Illness Score (GOSSIS),” Crit Care Med, vol. 50, no. 7, pp. 1040–1050, Jul. 2022, doi: 10.1097/CCM.0000000000005518.</a:t>
            </a:r>
            <a:endParaRPr sz="800"/>
          </a:p>
          <a:p>
            <a:pPr marL="0" lvl="0" indent="0" algn="l" rtl="0">
              <a:lnSpc>
                <a:spcPct val="105000"/>
              </a:lnSpc>
              <a:spcBef>
                <a:spcPts val="0"/>
              </a:spcBef>
              <a:spcAft>
                <a:spcPts val="0"/>
              </a:spcAft>
              <a:buSzPts val="275"/>
              <a:buNone/>
            </a:pPr>
            <a:r>
              <a:rPr lang="ro" sz="800" b="1"/>
              <a:t>[33]</a:t>
            </a:r>
            <a:r>
              <a:rPr lang="ro" sz="800"/>
              <a:t>	J. A. Hanley and B. J. McNeil, “The meaning and use of the area under a receiver operating characteristic (ROC) curve,” Radiology, vol. 143, no. 1, pp. 29–36, 1982, doi: 10.1148/radiology.143.1.7063747.</a:t>
            </a:r>
            <a:endParaRPr sz="800"/>
          </a:p>
          <a:p>
            <a:pPr marL="0" lvl="0" indent="0" algn="l" rtl="0">
              <a:lnSpc>
                <a:spcPct val="105000"/>
              </a:lnSpc>
              <a:spcBef>
                <a:spcPts val="0"/>
              </a:spcBef>
              <a:spcAft>
                <a:spcPts val="0"/>
              </a:spcAft>
              <a:buSzPts val="275"/>
              <a:buNone/>
            </a:pPr>
            <a:r>
              <a:rPr lang="ro" sz="800" b="1"/>
              <a:t>[34]</a:t>
            </a:r>
            <a:r>
              <a:rPr lang="ro" sz="800"/>
              <a:t>	“Application of Binary Logistic Regression Model to Cancer Patients: a case study of data from Erbil in Kurdistan region of Iraq.,” Zanco J Pure Appl Sci, vol. 33, no. 4, Aug. 2021, doi: 10.21271/zjpas.33.4.12.</a:t>
            </a:r>
            <a:endParaRPr sz="800"/>
          </a:p>
          <a:p>
            <a:pPr marL="0" lvl="0" indent="0" algn="l" rtl="0">
              <a:lnSpc>
                <a:spcPct val="105000"/>
              </a:lnSpc>
              <a:spcBef>
                <a:spcPts val="0"/>
              </a:spcBef>
              <a:spcAft>
                <a:spcPts val="0"/>
              </a:spcAft>
              <a:buSzPts val="275"/>
              <a:buNone/>
            </a:pPr>
            <a:r>
              <a:rPr lang="ro" sz="800" b="1"/>
              <a:t>[35]</a:t>
            </a:r>
            <a:r>
              <a:rPr lang="ro" sz="800"/>
              <a:t>	H. Ramchoun, M. Amine, J. Idrissi, Y. Ghanou, and M. Ettaouil, “Multilayer Perceptron: Architecture Optimization and Training,” International Journal of Interactive Multimedia and Artificial Intelligence, vol. 4, no. 1, p. 26, 2016, doi: 10.9781/ijimai.2016.415.</a:t>
            </a:r>
            <a:endParaRPr sz="800"/>
          </a:p>
          <a:p>
            <a:pPr marL="0" lvl="0" indent="0" algn="l" rtl="0">
              <a:lnSpc>
                <a:spcPct val="105000"/>
              </a:lnSpc>
              <a:spcBef>
                <a:spcPts val="0"/>
              </a:spcBef>
              <a:spcAft>
                <a:spcPts val="0"/>
              </a:spcAft>
              <a:buNone/>
            </a:pPr>
            <a:r>
              <a:rPr lang="ro" sz="800" b="1"/>
              <a:t>[105]</a:t>
            </a:r>
            <a:r>
              <a:rPr lang="ro" sz="800"/>
              <a:t> 	Dragoș - Daniel Țarălungă, Instrumentație Biomedicală: Măsurarea și Analiza Biopotențialelor, Editura Matrix Rom, pp. 311, 2013, ISBN 978-973-755-945-6,</a:t>
            </a:r>
            <a:endParaRPr sz="800"/>
          </a:p>
          <a:p>
            <a:pPr marL="0" lvl="0" indent="0" algn="l" rtl="0">
              <a:lnSpc>
                <a:spcPct val="105000"/>
              </a:lnSpc>
              <a:spcBef>
                <a:spcPts val="0"/>
              </a:spcBef>
              <a:spcAft>
                <a:spcPts val="0"/>
              </a:spcAft>
              <a:buNone/>
            </a:pPr>
            <a:r>
              <a:rPr lang="ro" sz="800" b="1"/>
              <a:t>[106]</a:t>
            </a:r>
            <a:r>
              <a:rPr lang="ro" sz="800"/>
              <a:t> 	Boeru Elena-Briana, „Estimation of patient survival chances based on the medical data acquired in thefirst 24 hours in the Intensive Care Unit”, Premiul III, Sesiunea de Comunicări  Științifice Studențești, 5-6 mai</a:t>
            </a:r>
            <a:endParaRPr sz="800"/>
          </a:p>
          <a:p>
            <a:pPr marL="0" lvl="0" indent="0" algn="l" rtl="0">
              <a:lnSpc>
                <a:spcPct val="105000"/>
              </a:lnSpc>
              <a:spcBef>
                <a:spcPts val="0"/>
              </a:spcBef>
              <a:spcAft>
                <a:spcPts val="0"/>
              </a:spcAft>
              <a:buNone/>
            </a:pPr>
            <a:r>
              <a:rPr lang="ro" sz="800"/>
              <a:t>2023</a:t>
            </a:r>
            <a:endParaRPr sz="800"/>
          </a:p>
          <a:p>
            <a:pPr marL="0" lvl="0" indent="0" algn="l" rtl="0">
              <a:lnSpc>
                <a:spcPct val="105000"/>
              </a:lnSpc>
              <a:spcBef>
                <a:spcPts val="0"/>
              </a:spcBef>
              <a:spcAft>
                <a:spcPts val="0"/>
              </a:spcAft>
              <a:buSzPts val="275"/>
              <a:buNone/>
            </a:pPr>
            <a:endParaRPr sz="800"/>
          </a:p>
          <a:p>
            <a:pPr marL="0" lvl="0" indent="0" algn="l" rtl="0">
              <a:lnSpc>
                <a:spcPct val="95000"/>
              </a:lnSpc>
              <a:spcBef>
                <a:spcPts val="0"/>
              </a:spcBef>
              <a:spcAft>
                <a:spcPts val="0"/>
              </a:spcAft>
              <a:buSzPts val="275"/>
              <a:buNone/>
            </a:pPr>
            <a:endParaRPr sz="65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ro" u="sng"/>
              <a:t>Agenda</a:t>
            </a:r>
            <a:endParaRPr u="sng"/>
          </a:p>
        </p:txBody>
      </p:sp>
      <p:sp>
        <p:nvSpPr>
          <p:cNvPr id="96" name="Google Shape;96;p1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ro"/>
              <a:t>Introduction to approached issue</a:t>
            </a:r>
            <a:endParaRPr/>
          </a:p>
          <a:p>
            <a:pPr marL="457200" lvl="0" indent="-342900" algn="l" rtl="0">
              <a:spcBef>
                <a:spcPts val="0"/>
              </a:spcBef>
              <a:spcAft>
                <a:spcPts val="0"/>
              </a:spcAft>
              <a:buSzPts val="1800"/>
              <a:buAutoNum type="arabicPeriod"/>
            </a:pPr>
            <a:r>
              <a:rPr lang="ro"/>
              <a:t>Current needs</a:t>
            </a:r>
            <a:endParaRPr/>
          </a:p>
          <a:p>
            <a:pPr marL="457200" lvl="0" indent="-342900" algn="l" rtl="0">
              <a:spcBef>
                <a:spcPts val="0"/>
              </a:spcBef>
              <a:spcAft>
                <a:spcPts val="0"/>
              </a:spcAft>
              <a:buSzPts val="1800"/>
              <a:buAutoNum type="arabicPeriod"/>
            </a:pPr>
            <a:r>
              <a:rPr lang="ro"/>
              <a:t>Chosen dataset</a:t>
            </a:r>
            <a:endParaRPr/>
          </a:p>
          <a:p>
            <a:pPr marL="457200" lvl="0" indent="-342900" algn="l" rtl="0">
              <a:spcBef>
                <a:spcPts val="0"/>
              </a:spcBef>
              <a:spcAft>
                <a:spcPts val="0"/>
              </a:spcAft>
              <a:buSzPts val="1800"/>
              <a:buAutoNum type="arabicPeriod"/>
            </a:pPr>
            <a:r>
              <a:rPr lang="ro"/>
              <a:t>Project implementation</a:t>
            </a:r>
            <a:endParaRPr/>
          </a:p>
          <a:p>
            <a:pPr marL="457200" lvl="0" indent="-342900" algn="l" rtl="0">
              <a:spcBef>
                <a:spcPts val="0"/>
              </a:spcBef>
              <a:spcAft>
                <a:spcPts val="0"/>
              </a:spcAft>
              <a:buSzPts val="1800"/>
              <a:buAutoNum type="arabicPeriod"/>
            </a:pPr>
            <a:r>
              <a:rPr lang="ro"/>
              <a:t>Developed models</a:t>
            </a:r>
            <a:endParaRPr/>
          </a:p>
          <a:p>
            <a:pPr marL="457200" lvl="0" indent="-342900" algn="l" rtl="0">
              <a:spcBef>
                <a:spcPts val="0"/>
              </a:spcBef>
              <a:spcAft>
                <a:spcPts val="0"/>
              </a:spcAft>
              <a:buSzPts val="1800"/>
              <a:buAutoNum type="arabicPeriod"/>
            </a:pPr>
            <a:r>
              <a:rPr lang="ro"/>
              <a:t>Approached models</a:t>
            </a:r>
            <a:endParaRPr/>
          </a:p>
          <a:p>
            <a:pPr marL="457200" lvl="0" indent="-342900" algn="l" rtl="0">
              <a:spcBef>
                <a:spcPts val="0"/>
              </a:spcBef>
              <a:spcAft>
                <a:spcPts val="0"/>
              </a:spcAft>
              <a:buSzPts val="1800"/>
              <a:buAutoNum type="arabicPeriod"/>
            </a:pPr>
            <a:r>
              <a:rPr lang="ro"/>
              <a:t>Models results</a:t>
            </a:r>
            <a:endParaRPr/>
          </a:p>
          <a:p>
            <a:pPr marL="457200" lvl="0" indent="-342900" algn="l" rtl="0">
              <a:spcBef>
                <a:spcPts val="0"/>
              </a:spcBef>
              <a:spcAft>
                <a:spcPts val="0"/>
              </a:spcAft>
              <a:buSzPts val="1800"/>
              <a:buAutoNum type="arabicPeriod"/>
            </a:pPr>
            <a:r>
              <a:rPr lang="ro"/>
              <a:t>Conclusions</a:t>
            </a:r>
            <a:endParaRPr/>
          </a:p>
          <a:p>
            <a:pPr marL="457200" lvl="0" indent="-342900" algn="l" rtl="0">
              <a:spcBef>
                <a:spcPts val="0"/>
              </a:spcBef>
              <a:spcAft>
                <a:spcPts val="0"/>
              </a:spcAft>
              <a:buSzPts val="1800"/>
              <a:buAutoNum type="arabicPeriod"/>
            </a:pPr>
            <a:r>
              <a:rPr lang="ro"/>
              <a:t>Personal contributions</a:t>
            </a:r>
            <a:endParaRPr/>
          </a:p>
          <a:p>
            <a:pPr marL="457200" lvl="0" indent="-342900" algn="l" rtl="0">
              <a:spcBef>
                <a:spcPts val="0"/>
              </a:spcBef>
              <a:spcAft>
                <a:spcPts val="0"/>
              </a:spcAft>
              <a:buSzPts val="1800"/>
              <a:buAutoNum type="arabicPeriod"/>
            </a:pPr>
            <a:r>
              <a:rPr lang="ro"/>
              <a:t>Bibliography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2"/>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ro"/>
              <a:t>Thank you for your attention!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5"/>
          <p:cNvSpPr txBox="1">
            <a:spLocks noGrp="1"/>
          </p:cNvSpPr>
          <p:nvPr>
            <p:ph type="body" idx="1"/>
          </p:nvPr>
        </p:nvSpPr>
        <p:spPr>
          <a:xfrm>
            <a:off x="311700" y="1102850"/>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o"/>
              <a:t>The race for development of good estimators of patient survival is a </a:t>
            </a:r>
            <a:r>
              <a:rPr lang="ro" b="1"/>
              <a:t>novel topic in the engineering community</a:t>
            </a:r>
            <a:r>
              <a:rPr lang="ro"/>
              <a:t> and has proven to be one of the </a:t>
            </a:r>
            <a:r>
              <a:rPr lang="ro" b="1"/>
              <a:t>most important prospects</a:t>
            </a:r>
            <a:r>
              <a:rPr lang="ro"/>
              <a:t> for the advancement of biomedical technology.</a:t>
            </a:r>
            <a:endParaRPr/>
          </a:p>
          <a:p>
            <a:pPr marL="0" lvl="0" indent="0" algn="l" rtl="0">
              <a:spcBef>
                <a:spcPts val="1200"/>
              </a:spcBef>
              <a:spcAft>
                <a:spcPts val="0"/>
              </a:spcAft>
              <a:buNone/>
            </a:pPr>
            <a:endParaRPr/>
          </a:p>
          <a:p>
            <a:pPr marL="0" lvl="0" indent="0" algn="l" rtl="0">
              <a:spcBef>
                <a:spcPts val="1200"/>
              </a:spcBef>
              <a:spcAft>
                <a:spcPts val="1200"/>
              </a:spcAft>
              <a:buNone/>
            </a:pPr>
            <a:r>
              <a:rPr lang="ro"/>
              <a:t>Many attempts have been made in recent years to make a good prediction algorithm to help the medical community; however, the </a:t>
            </a:r>
            <a:r>
              <a:rPr lang="ro" b="1"/>
              <a:t>lack of varied patient data </a:t>
            </a:r>
            <a:r>
              <a:rPr lang="ro"/>
              <a:t>has made this effort quite difficult for different developer groups.</a:t>
            </a:r>
            <a:endParaRPr/>
          </a:p>
        </p:txBody>
      </p:sp>
      <p:sp>
        <p:nvSpPr>
          <p:cNvPr id="102" name="Google Shape;102;p15"/>
          <p:cNvSpPr txBox="1"/>
          <p:nvPr/>
        </p:nvSpPr>
        <p:spPr>
          <a:xfrm>
            <a:off x="311700" y="379050"/>
            <a:ext cx="5530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o" sz="2500" u="sng">
                <a:solidFill>
                  <a:schemeClr val="dk1"/>
                </a:solidFill>
                <a:latin typeface="Roboto"/>
                <a:ea typeface="Roboto"/>
                <a:cs typeface="Roboto"/>
                <a:sym typeface="Roboto"/>
              </a:rPr>
              <a:t>Introduction to approached issue</a:t>
            </a:r>
            <a:endParaRPr sz="2500" u="sng">
              <a:solidFill>
                <a:schemeClr val="dk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6"/>
          <p:cNvSpPr txBox="1">
            <a:spLocks noGrp="1"/>
          </p:cNvSpPr>
          <p:nvPr>
            <p:ph type="title"/>
          </p:nvPr>
        </p:nvSpPr>
        <p:spPr>
          <a:xfrm>
            <a:off x="63650" y="52125"/>
            <a:ext cx="4045200" cy="139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ro" sz="2580"/>
              <a:t>Why it is important to have such technologies?</a:t>
            </a:r>
            <a:endParaRPr sz="2580"/>
          </a:p>
        </p:txBody>
      </p:sp>
      <p:sp>
        <p:nvSpPr>
          <p:cNvPr id="108" name="Google Shape;108;p16"/>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p>
            <a:pPr marL="0" lvl="0" indent="0" algn="l" rtl="0">
              <a:spcBef>
                <a:spcPts val="0"/>
              </a:spcBef>
              <a:spcAft>
                <a:spcPts val="1200"/>
              </a:spcAft>
              <a:buNone/>
            </a:pPr>
            <a:endParaRPr/>
          </a:p>
        </p:txBody>
      </p:sp>
      <p:sp>
        <p:nvSpPr>
          <p:cNvPr id="109" name="Google Shape;109;p16"/>
          <p:cNvSpPr txBox="1">
            <a:spLocks noGrp="1"/>
          </p:cNvSpPr>
          <p:nvPr>
            <p:ph type="subTitle" idx="1"/>
          </p:nvPr>
        </p:nvSpPr>
        <p:spPr>
          <a:xfrm>
            <a:off x="265500" y="1637250"/>
            <a:ext cx="4045200" cy="31623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ro" sz="1300"/>
              <a:t>In crisis situations, </a:t>
            </a:r>
            <a:r>
              <a:rPr lang="ro" sz="1300" b="1"/>
              <a:t>intensive care units become overloaded</a:t>
            </a:r>
            <a:r>
              <a:rPr lang="ro" sz="1300"/>
              <a:t>, which can lead to the exhaustion (burn-out) of medical personnel, the decrease in the quality of patient care and ultimately the death of the patient.</a:t>
            </a:r>
            <a:endParaRPr sz="1300"/>
          </a:p>
          <a:p>
            <a:pPr marL="0" lvl="0" indent="0" algn="just" rtl="0">
              <a:spcBef>
                <a:spcPts val="0"/>
              </a:spcBef>
              <a:spcAft>
                <a:spcPts val="0"/>
              </a:spcAft>
              <a:buNone/>
            </a:pPr>
            <a:endParaRPr sz="1300"/>
          </a:p>
          <a:p>
            <a:pPr marL="0" lvl="0" indent="0" algn="just" rtl="0">
              <a:spcBef>
                <a:spcPts val="0"/>
              </a:spcBef>
              <a:spcAft>
                <a:spcPts val="0"/>
              </a:spcAft>
              <a:buNone/>
            </a:pPr>
            <a:r>
              <a:rPr lang="ro" sz="1300"/>
              <a:t>Recent and impactful crises in the intensive care units of the Romanian Health System:</a:t>
            </a:r>
            <a:endParaRPr sz="1300"/>
          </a:p>
          <a:p>
            <a:pPr marL="457200" lvl="0" indent="-311150" algn="just" rtl="0">
              <a:spcBef>
                <a:spcPts val="0"/>
              </a:spcBef>
              <a:spcAft>
                <a:spcPts val="0"/>
              </a:spcAft>
              <a:buSzPts val="1300"/>
              <a:buChar char="●"/>
            </a:pPr>
            <a:r>
              <a:rPr lang="ro" sz="1300"/>
              <a:t>COVID-19</a:t>
            </a:r>
            <a:endParaRPr sz="1300"/>
          </a:p>
          <a:p>
            <a:pPr marL="457200" lvl="0" indent="-311150" algn="just" rtl="0">
              <a:spcBef>
                <a:spcPts val="0"/>
              </a:spcBef>
              <a:spcAft>
                <a:spcPts val="0"/>
              </a:spcAft>
              <a:buSzPts val="1300"/>
              <a:buChar char="●"/>
            </a:pPr>
            <a:r>
              <a:rPr lang="ro" sz="1300"/>
              <a:t>Colectiv</a:t>
            </a:r>
            <a:endParaRPr sz="1300"/>
          </a:p>
          <a:p>
            <a:pPr marL="0" lvl="0" indent="0" algn="just" rtl="0">
              <a:spcBef>
                <a:spcPts val="0"/>
              </a:spcBef>
              <a:spcAft>
                <a:spcPts val="0"/>
              </a:spcAft>
              <a:buNone/>
            </a:pPr>
            <a:endParaRPr sz="1300"/>
          </a:p>
          <a:p>
            <a:pPr marL="0" lvl="0" indent="0" algn="just" rtl="0">
              <a:spcBef>
                <a:spcPts val="0"/>
              </a:spcBef>
              <a:spcAft>
                <a:spcPts val="0"/>
              </a:spcAft>
              <a:buNone/>
            </a:pPr>
            <a:r>
              <a:rPr lang="ro" sz="1300"/>
              <a:t>International crises:</a:t>
            </a:r>
            <a:endParaRPr sz="1300"/>
          </a:p>
          <a:p>
            <a:pPr marL="457200" lvl="0" indent="-311150" algn="just" rtl="0">
              <a:spcBef>
                <a:spcPts val="0"/>
              </a:spcBef>
              <a:spcAft>
                <a:spcPts val="0"/>
              </a:spcAft>
              <a:buSzPts val="1300"/>
              <a:buChar char="●"/>
            </a:pPr>
            <a:r>
              <a:rPr lang="ro" sz="1300"/>
              <a:t>Turkey earthquake</a:t>
            </a:r>
            <a:endParaRPr sz="1300"/>
          </a:p>
          <a:p>
            <a:pPr marL="457200" lvl="0" indent="-311150" algn="just" rtl="0">
              <a:spcBef>
                <a:spcPts val="0"/>
              </a:spcBef>
              <a:spcAft>
                <a:spcPts val="0"/>
              </a:spcAft>
              <a:buSzPts val="1300"/>
              <a:buChar char="●"/>
            </a:pPr>
            <a:r>
              <a:rPr lang="ro" sz="1300"/>
              <a:t>Ukraine war</a:t>
            </a:r>
            <a:endParaRPr sz="1300"/>
          </a:p>
        </p:txBody>
      </p:sp>
      <p:pic>
        <p:nvPicPr>
          <p:cNvPr id="110" name="Google Shape;110;p16"/>
          <p:cNvPicPr preferRelativeResize="0"/>
          <p:nvPr/>
        </p:nvPicPr>
        <p:blipFill>
          <a:blip r:embed="rId3">
            <a:alphaModFix/>
          </a:blip>
          <a:stretch>
            <a:fillRect/>
          </a:stretch>
        </p:blipFill>
        <p:spPr>
          <a:xfrm>
            <a:off x="4572000" y="1951225"/>
            <a:ext cx="5069901" cy="3314751"/>
          </a:xfrm>
          <a:prstGeom prst="rect">
            <a:avLst/>
          </a:prstGeom>
          <a:noFill/>
          <a:ln>
            <a:noFill/>
          </a:ln>
        </p:spPr>
      </p:pic>
      <p:pic>
        <p:nvPicPr>
          <p:cNvPr id="111" name="Google Shape;111;p16"/>
          <p:cNvPicPr preferRelativeResize="0"/>
          <p:nvPr/>
        </p:nvPicPr>
        <p:blipFill>
          <a:blip r:embed="rId4">
            <a:alphaModFix/>
          </a:blip>
          <a:stretch>
            <a:fillRect/>
          </a:stretch>
        </p:blipFill>
        <p:spPr>
          <a:xfrm>
            <a:off x="4572000" y="0"/>
            <a:ext cx="4708400" cy="24371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body" idx="1"/>
          </p:nvPr>
        </p:nvSpPr>
        <p:spPr>
          <a:xfrm>
            <a:off x="311700" y="902250"/>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o"/>
              <a:t>Currently, it has been proven that the </a:t>
            </a:r>
            <a:r>
              <a:rPr lang="ro" b="1"/>
              <a:t>introduction of a scoring system</a:t>
            </a:r>
            <a:r>
              <a:rPr lang="ro"/>
              <a:t> based on medical data acquired during the </a:t>
            </a:r>
            <a:r>
              <a:rPr lang="ro" b="1"/>
              <a:t>first 24 hours spent in the intensive care unit</a:t>
            </a:r>
            <a:r>
              <a:rPr lang="ro"/>
              <a:t> can be </a:t>
            </a:r>
            <a:r>
              <a:rPr lang="ro" b="1"/>
              <a:t>detrimental to a favorable outcome</a:t>
            </a:r>
            <a:r>
              <a:rPr lang="ro"/>
              <a:t> in terms of the patient's chances of survival.</a:t>
            </a:r>
            <a:endParaRPr/>
          </a:p>
          <a:p>
            <a:pPr marL="0" lvl="0" indent="0" algn="l" rtl="0">
              <a:spcBef>
                <a:spcPts val="1200"/>
              </a:spcBef>
              <a:spcAft>
                <a:spcPts val="0"/>
              </a:spcAft>
              <a:buNone/>
            </a:pPr>
            <a:endParaRPr/>
          </a:p>
          <a:p>
            <a:pPr marL="0" lvl="0" indent="0" algn="l" rtl="0">
              <a:spcBef>
                <a:spcPts val="1200"/>
              </a:spcBef>
              <a:spcAft>
                <a:spcPts val="1200"/>
              </a:spcAft>
              <a:buNone/>
            </a:pPr>
            <a:r>
              <a:rPr lang="ro"/>
              <a:t>Scoring systems such as </a:t>
            </a:r>
            <a:r>
              <a:rPr lang="ro" b="1"/>
              <a:t>APACHE, SAPS or SOFA</a:t>
            </a:r>
            <a:r>
              <a:rPr lang="ro"/>
              <a:t> that use this data already exist and are used in routine medical practice.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8"/>
          <p:cNvSpPr txBox="1">
            <a:spLocks noGrp="1"/>
          </p:cNvSpPr>
          <p:nvPr>
            <p:ph type="title"/>
          </p:nvPr>
        </p:nvSpPr>
        <p:spPr>
          <a:xfrm>
            <a:off x="448575" y="395475"/>
            <a:ext cx="6564000" cy="838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ro"/>
              <a:t>What are the current needs?</a:t>
            </a:r>
            <a:endParaRPr/>
          </a:p>
        </p:txBody>
      </p:sp>
      <p:sp>
        <p:nvSpPr>
          <p:cNvPr id="122" name="Google Shape;122;p18"/>
          <p:cNvSpPr txBox="1"/>
          <p:nvPr/>
        </p:nvSpPr>
        <p:spPr>
          <a:xfrm>
            <a:off x="583125" y="1375575"/>
            <a:ext cx="8448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Roboto"/>
              <a:ea typeface="Roboto"/>
              <a:cs typeface="Roboto"/>
              <a:sym typeface="Roboto"/>
            </a:endParaRPr>
          </a:p>
        </p:txBody>
      </p:sp>
      <p:sp>
        <p:nvSpPr>
          <p:cNvPr id="123" name="Google Shape;123;p18"/>
          <p:cNvSpPr txBox="1"/>
          <p:nvPr/>
        </p:nvSpPr>
        <p:spPr>
          <a:xfrm>
            <a:off x="546150" y="1917075"/>
            <a:ext cx="8051700" cy="264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o" sz="1600">
                <a:solidFill>
                  <a:srgbClr val="F8F9FA"/>
                </a:solidFill>
                <a:latin typeface="Roboto"/>
                <a:ea typeface="Roboto"/>
                <a:cs typeface="Roboto"/>
                <a:sym typeface="Roboto"/>
              </a:rPr>
              <a:t>These scoring systems have been found to underperform when used in geographical regions other than those in which they were developed, and even if their results can be used as benchmarks for contemporary research, there is no doubt that the further development of new algorithms is required.</a:t>
            </a:r>
            <a:endParaRPr sz="1600">
              <a:solidFill>
                <a:srgbClr val="F8F9FA"/>
              </a:solidFill>
              <a:latin typeface="Roboto"/>
              <a:ea typeface="Roboto"/>
              <a:cs typeface="Roboto"/>
              <a:sym typeface="Roboto"/>
            </a:endParaRPr>
          </a:p>
          <a:p>
            <a:pPr marL="0" lvl="0" indent="0" algn="l" rtl="0">
              <a:spcBef>
                <a:spcPts val="0"/>
              </a:spcBef>
              <a:spcAft>
                <a:spcPts val="0"/>
              </a:spcAft>
              <a:buNone/>
            </a:pPr>
            <a:endParaRPr sz="1600">
              <a:solidFill>
                <a:srgbClr val="F8F9FA"/>
              </a:solidFill>
              <a:latin typeface="Roboto"/>
              <a:ea typeface="Roboto"/>
              <a:cs typeface="Roboto"/>
              <a:sym typeface="Roboto"/>
            </a:endParaRPr>
          </a:p>
          <a:p>
            <a:pPr marL="0" lvl="0" indent="0" algn="l" rtl="0">
              <a:spcBef>
                <a:spcPts val="0"/>
              </a:spcBef>
              <a:spcAft>
                <a:spcPts val="0"/>
              </a:spcAft>
              <a:buNone/>
            </a:pPr>
            <a:endParaRPr sz="1600">
              <a:solidFill>
                <a:srgbClr val="F8F9FA"/>
              </a:solidFill>
              <a:latin typeface="Roboto"/>
              <a:ea typeface="Roboto"/>
              <a:cs typeface="Roboto"/>
              <a:sym typeface="Roboto"/>
            </a:endParaRPr>
          </a:p>
          <a:p>
            <a:pPr marL="0" lvl="0" indent="0" algn="l" rtl="0">
              <a:spcBef>
                <a:spcPts val="0"/>
              </a:spcBef>
              <a:spcAft>
                <a:spcPts val="0"/>
              </a:spcAft>
              <a:buNone/>
            </a:pPr>
            <a:endParaRPr sz="1600">
              <a:solidFill>
                <a:srgbClr val="F8F9FA"/>
              </a:solidFill>
              <a:latin typeface="Roboto"/>
              <a:ea typeface="Roboto"/>
              <a:cs typeface="Roboto"/>
              <a:sym typeface="Roboto"/>
            </a:endParaRPr>
          </a:p>
          <a:p>
            <a:pPr marL="0" lvl="0" indent="0" algn="l" rtl="0">
              <a:spcBef>
                <a:spcPts val="0"/>
              </a:spcBef>
              <a:spcAft>
                <a:spcPts val="0"/>
              </a:spcAft>
              <a:buNone/>
            </a:pPr>
            <a:r>
              <a:rPr lang="ro" sz="1600">
                <a:solidFill>
                  <a:srgbClr val="F8F9FA"/>
                </a:solidFill>
                <a:latin typeface="Roboto"/>
                <a:ea typeface="Roboto"/>
                <a:cs typeface="Roboto"/>
                <a:sym typeface="Roboto"/>
              </a:rPr>
              <a:t>With the increase in the need for better algorithms that are general and globally valid, an additional requirement has been generated: </a:t>
            </a:r>
            <a:r>
              <a:rPr lang="ro" sz="1600" b="1">
                <a:solidFill>
                  <a:srgbClr val="F8F9FA"/>
                </a:solidFill>
                <a:latin typeface="Roboto"/>
                <a:ea typeface="Roboto"/>
                <a:cs typeface="Roboto"/>
                <a:sym typeface="Roboto"/>
              </a:rPr>
              <a:t>the use of artificial intelligence components.</a:t>
            </a:r>
            <a:endParaRPr sz="1600" b="1">
              <a:solidFill>
                <a:srgbClr val="F8F9FA"/>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9"/>
          <p:cNvSpPr txBox="1">
            <a:spLocks noGrp="1"/>
          </p:cNvSpPr>
          <p:nvPr>
            <p:ph type="body" idx="1"/>
          </p:nvPr>
        </p:nvSpPr>
        <p:spPr>
          <a:xfrm>
            <a:off x="235500" y="1175175"/>
            <a:ext cx="8520600" cy="3393600"/>
          </a:xfrm>
          <a:prstGeom prst="rect">
            <a:avLst/>
          </a:prstGeom>
        </p:spPr>
        <p:txBody>
          <a:bodyPr spcFirstLastPara="1" wrap="square" lIns="91425" tIns="91425" rIns="91425" bIns="91425" anchor="t" anchorCtr="0">
            <a:normAutofit/>
          </a:bodyPr>
          <a:lstStyle/>
          <a:p>
            <a:pPr marL="0" lvl="0" indent="0" algn="l" rtl="0">
              <a:lnSpc>
                <a:spcPct val="105000"/>
              </a:lnSpc>
              <a:spcBef>
                <a:spcPts val="0"/>
              </a:spcBef>
              <a:spcAft>
                <a:spcPts val="0"/>
              </a:spcAft>
              <a:buNone/>
            </a:pPr>
            <a:r>
              <a:rPr lang="ro" sz="1400"/>
              <a:t>The dataset we chose for this project is from</a:t>
            </a:r>
            <a:r>
              <a:rPr lang="ro" sz="1400" b="1"/>
              <a:t> Stanford Datathon's 2020 Global Women in Data Science (WiDS)</a:t>
            </a:r>
            <a:r>
              <a:rPr lang="ro" sz="1400"/>
              <a:t>, which focused on patient health through data from MIT's GOSSIS (Global Open Source Severity of Illness Score) initiative .</a:t>
            </a:r>
            <a:endParaRPr sz="1400"/>
          </a:p>
          <a:p>
            <a:pPr marL="0" lvl="0" indent="0" algn="l" rtl="0">
              <a:lnSpc>
                <a:spcPct val="105000"/>
              </a:lnSpc>
              <a:spcBef>
                <a:spcPts val="0"/>
              </a:spcBef>
              <a:spcAft>
                <a:spcPts val="0"/>
              </a:spcAft>
              <a:buNone/>
            </a:pPr>
            <a:endParaRPr sz="1400"/>
          </a:p>
          <a:p>
            <a:pPr marL="0" lvl="0" indent="0" algn="l" rtl="0">
              <a:lnSpc>
                <a:spcPct val="105000"/>
              </a:lnSpc>
              <a:spcBef>
                <a:spcPts val="1000"/>
              </a:spcBef>
              <a:spcAft>
                <a:spcPts val="0"/>
              </a:spcAft>
              <a:buNone/>
            </a:pPr>
            <a:r>
              <a:rPr lang="ro" sz="1400"/>
              <a:t>The challenge for this Datathon was to create a model that uses </a:t>
            </a:r>
            <a:r>
              <a:rPr lang="ro" sz="1400" b="1"/>
              <a:t>data from the first 24 hours of intensive care to predict patient survival</a:t>
            </a:r>
            <a:r>
              <a:rPr lang="ro" sz="1400"/>
              <a:t>.</a:t>
            </a:r>
            <a:endParaRPr sz="1400"/>
          </a:p>
          <a:p>
            <a:pPr marL="0" lvl="0" indent="0" algn="l" rtl="0">
              <a:lnSpc>
                <a:spcPct val="105000"/>
              </a:lnSpc>
              <a:spcBef>
                <a:spcPts val="1000"/>
              </a:spcBef>
              <a:spcAft>
                <a:spcPts val="0"/>
              </a:spcAft>
              <a:buNone/>
            </a:pPr>
            <a:endParaRPr sz="1400"/>
          </a:p>
          <a:p>
            <a:pPr marL="0" lvl="0" indent="0" algn="l" rtl="0">
              <a:lnSpc>
                <a:spcPct val="105000"/>
              </a:lnSpc>
              <a:spcBef>
                <a:spcPts val="1200"/>
              </a:spcBef>
              <a:spcAft>
                <a:spcPts val="1200"/>
              </a:spcAft>
              <a:buNone/>
            </a:pPr>
            <a:r>
              <a:rPr lang="ro" sz="1400"/>
              <a:t>This data set has </a:t>
            </a:r>
            <a:r>
              <a:rPr lang="ro" sz="1400" b="1"/>
              <a:t>privacy certification from the Harvard Privacy Lab</a:t>
            </a:r>
            <a:r>
              <a:rPr lang="ro" sz="1400"/>
              <a:t>, provided a data set of over </a:t>
            </a:r>
            <a:r>
              <a:rPr lang="ro" sz="1400" b="1"/>
              <a:t>130,000 hospital Intensive Care Unit (ICU) patient visits</a:t>
            </a:r>
            <a:r>
              <a:rPr lang="ro" sz="1400"/>
              <a:t> over a one-year period. This data is part of a growing global effort and consortium that spans Argentina, Australia, New Zealand, Sri Lanka, Brazil and more than 200 hospitals in the United States.</a:t>
            </a:r>
            <a:endParaRPr sz="1400"/>
          </a:p>
        </p:txBody>
      </p:sp>
      <p:pic>
        <p:nvPicPr>
          <p:cNvPr id="129" name="Google Shape;129;p19"/>
          <p:cNvPicPr preferRelativeResize="0"/>
          <p:nvPr/>
        </p:nvPicPr>
        <p:blipFill>
          <a:blip r:embed="rId3">
            <a:alphaModFix/>
          </a:blip>
          <a:stretch>
            <a:fillRect/>
          </a:stretch>
        </p:blipFill>
        <p:spPr>
          <a:xfrm>
            <a:off x="4105600" y="127238"/>
            <a:ext cx="1452677" cy="817151"/>
          </a:xfrm>
          <a:prstGeom prst="rect">
            <a:avLst/>
          </a:prstGeom>
          <a:noFill/>
          <a:ln>
            <a:noFill/>
          </a:ln>
        </p:spPr>
      </p:pic>
      <p:pic>
        <p:nvPicPr>
          <p:cNvPr id="130" name="Google Shape;130;p19"/>
          <p:cNvPicPr preferRelativeResize="0"/>
          <p:nvPr/>
        </p:nvPicPr>
        <p:blipFill>
          <a:blip r:embed="rId4">
            <a:alphaModFix/>
          </a:blip>
          <a:stretch>
            <a:fillRect/>
          </a:stretch>
        </p:blipFill>
        <p:spPr>
          <a:xfrm>
            <a:off x="5951879" y="264791"/>
            <a:ext cx="1194500" cy="542025"/>
          </a:xfrm>
          <a:prstGeom prst="rect">
            <a:avLst/>
          </a:prstGeom>
          <a:noFill/>
          <a:ln>
            <a:noFill/>
          </a:ln>
        </p:spPr>
      </p:pic>
      <p:pic>
        <p:nvPicPr>
          <p:cNvPr id="131" name="Google Shape;131;p19"/>
          <p:cNvPicPr preferRelativeResize="0"/>
          <p:nvPr/>
        </p:nvPicPr>
        <p:blipFill>
          <a:blip r:embed="rId5">
            <a:alphaModFix/>
          </a:blip>
          <a:stretch>
            <a:fillRect/>
          </a:stretch>
        </p:blipFill>
        <p:spPr>
          <a:xfrm>
            <a:off x="7635250" y="311233"/>
            <a:ext cx="1375027" cy="449150"/>
          </a:xfrm>
          <a:prstGeom prst="rect">
            <a:avLst/>
          </a:prstGeom>
          <a:noFill/>
          <a:ln>
            <a:noFill/>
          </a:ln>
        </p:spPr>
      </p:pic>
      <p:sp>
        <p:nvSpPr>
          <p:cNvPr id="132" name="Google Shape;132;p19"/>
          <p:cNvSpPr txBox="1"/>
          <p:nvPr/>
        </p:nvSpPr>
        <p:spPr>
          <a:xfrm>
            <a:off x="300900" y="297325"/>
            <a:ext cx="29922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o" sz="2300" u="sng">
                <a:solidFill>
                  <a:schemeClr val="dk1"/>
                </a:solidFill>
                <a:latin typeface="Roboto"/>
                <a:ea typeface="Roboto"/>
                <a:cs typeface="Roboto"/>
                <a:sym typeface="Roboto"/>
              </a:rPr>
              <a:t>Chosen dataset</a:t>
            </a:r>
            <a:endParaRPr sz="2300" u="sng">
              <a:solidFill>
                <a:schemeClr val="dk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0"/>
          <p:cNvSpPr txBox="1">
            <a:spLocks noGrp="1"/>
          </p:cNvSpPr>
          <p:nvPr>
            <p:ph type="title"/>
          </p:nvPr>
        </p:nvSpPr>
        <p:spPr>
          <a:xfrm>
            <a:off x="265500" y="381075"/>
            <a:ext cx="4045200" cy="65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ro" sz="2380"/>
              <a:t>Dataset breakdown</a:t>
            </a:r>
            <a:endParaRPr sz="2380"/>
          </a:p>
        </p:txBody>
      </p:sp>
      <p:sp>
        <p:nvSpPr>
          <p:cNvPr id="138" name="Google Shape;138;p20"/>
          <p:cNvSpPr txBox="1">
            <a:spLocks noGrp="1"/>
          </p:cNvSpPr>
          <p:nvPr>
            <p:ph type="subTitle" idx="1"/>
          </p:nvPr>
        </p:nvSpPr>
        <p:spPr>
          <a:xfrm>
            <a:off x="265500" y="1302448"/>
            <a:ext cx="4045200" cy="3796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ro" sz="1100"/>
              <a:t>The 130,000 inputs are divided into training data and test data, of which </a:t>
            </a:r>
            <a:r>
              <a:rPr lang="ro" sz="1100" b="1"/>
              <a:t>91,713 are assigned to the training set</a:t>
            </a:r>
            <a:r>
              <a:rPr lang="ro" sz="1100"/>
              <a:t> and the rest are recorded to the test set. All data is labeled and the labels are recorded in a dictionary set explaining what each attribute represents.</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The attribute categories are as follows:</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	Labs (60 entries)</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	Vitals (52 entries)</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	Apache covariate (28 entries)</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	Demographic (16 entries)</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	Labs blood gas (16 entries)</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	Apache comorbidity (8 entries)</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	Identifier (3 entries)</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	Apache prediction (2 entries)</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	Apache grouping (2 entries)</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	GOSSIS example prediction (1 entry)</a:t>
            </a: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endParaRPr sz="1050">
              <a:solidFill>
                <a:srgbClr val="3C4043"/>
              </a:solidFill>
              <a:highlight>
                <a:srgbClr val="FFFFFF"/>
              </a:highlight>
              <a:latin typeface="Arial"/>
              <a:ea typeface="Arial"/>
              <a:cs typeface="Arial"/>
              <a:sym typeface="Arial"/>
            </a:endParaRPr>
          </a:p>
          <a:p>
            <a:pPr marL="0" lvl="0" indent="0" algn="l" rtl="0">
              <a:spcBef>
                <a:spcPts val="0"/>
              </a:spcBef>
              <a:spcAft>
                <a:spcPts val="0"/>
              </a:spcAft>
              <a:buNone/>
            </a:pPr>
            <a:r>
              <a:rPr lang="ro" sz="1050">
                <a:solidFill>
                  <a:srgbClr val="3C4043"/>
                </a:solidFill>
                <a:highlight>
                  <a:srgbClr val="FFFFFF"/>
                </a:highlight>
                <a:latin typeface="Arial"/>
                <a:ea typeface="Arial"/>
                <a:cs typeface="Arial"/>
                <a:sym typeface="Arial"/>
              </a:rPr>
              <a:t>Thus, we have 187 recorded attributes.</a:t>
            </a:r>
            <a:endParaRPr sz="1050">
              <a:solidFill>
                <a:srgbClr val="3C4043"/>
              </a:solidFill>
              <a:highlight>
                <a:srgbClr val="FFFFFF"/>
              </a:highlight>
              <a:latin typeface="Arial"/>
              <a:ea typeface="Arial"/>
              <a:cs typeface="Arial"/>
              <a:sym typeface="Arial"/>
            </a:endParaRPr>
          </a:p>
        </p:txBody>
      </p:sp>
      <p:pic>
        <p:nvPicPr>
          <p:cNvPr id="139" name="Google Shape;139;p20"/>
          <p:cNvPicPr preferRelativeResize="0"/>
          <p:nvPr/>
        </p:nvPicPr>
        <p:blipFill>
          <a:blip r:embed="rId3">
            <a:alphaModFix/>
          </a:blip>
          <a:stretch>
            <a:fillRect/>
          </a:stretch>
        </p:blipFill>
        <p:spPr>
          <a:xfrm>
            <a:off x="4572000" y="1691595"/>
            <a:ext cx="5534201" cy="1760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1"/>
          <p:cNvSpPr txBox="1">
            <a:spLocks noGrp="1"/>
          </p:cNvSpPr>
          <p:nvPr>
            <p:ph type="subTitle" idx="4294967295"/>
          </p:nvPr>
        </p:nvSpPr>
        <p:spPr>
          <a:xfrm>
            <a:off x="265500" y="927775"/>
            <a:ext cx="6565800" cy="39369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ro" sz="1400"/>
              <a:t>This project was implemented in </a:t>
            </a:r>
            <a:r>
              <a:rPr lang="ro" sz="1400" b="1"/>
              <a:t>Python</a:t>
            </a:r>
            <a:r>
              <a:rPr lang="ro" sz="1400"/>
              <a:t> using the </a:t>
            </a:r>
            <a:r>
              <a:rPr lang="ro" sz="1400" b="1"/>
              <a:t>Jupyter Notebook web computing platform</a:t>
            </a:r>
            <a:r>
              <a:rPr lang="ro" sz="1400"/>
              <a:t>.</a:t>
            </a:r>
            <a:endParaRPr sz="1400"/>
          </a:p>
          <a:p>
            <a:pPr marL="0" lvl="0" indent="0" algn="l" rtl="0">
              <a:spcBef>
                <a:spcPts val="1200"/>
              </a:spcBef>
              <a:spcAft>
                <a:spcPts val="0"/>
              </a:spcAft>
              <a:buNone/>
            </a:pPr>
            <a:r>
              <a:rPr lang="ro" sz="1400"/>
              <a:t>Used libraries:</a:t>
            </a:r>
            <a:endParaRPr sz="1400"/>
          </a:p>
          <a:p>
            <a:pPr marL="457200" lvl="0" indent="-317500" algn="l" rtl="0">
              <a:spcBef>
                <a:spcPts val="1200"/>
              </a:spcBef>
              <a:spcAft>
                <a:spcPts val="0"/>
              </a:spcAft>
              <a:buSzPts val="1400"/>
              <a:buChar char="●"/>
            </a:pPr>
            <a:r>
              <a:rPr lang="ro" sz="1400" b="1"/>
              <a:t>numpy</a:t>
            </a:r>
            <a:endParaRPr/>
          </a:p>
          <a:p>
            <a:pPr marL="914400" lvl="1" indent="-317500" algn="l" rtl="0">
              <a:spcBef>
                <a:spcPts val="0"/>
              </a:spcBef>
              <a:spcAft>
                <a:spcPts val="0"/>
              </a:spcAft>
              <a:buSzPts val="1400"/>
              <a:buChar char="○"/>
            </a:pPr>
            <a:r>
              <a:rPr lang="ro"/>
              <a:t>for numerical calculations and efficient data set manipulation</a:t>
            </a:r>
            <a:endParaRPr/>
          </a:p>
          <a:p>
            <a:pPr marL="457200" lvl="0" indent="-317500" algn="l" rtl="0">
              <a:spcBef>
                <a:spcPts val="0"/>
              </a:spcBef>
              <a:spcAft>
                <a:spcPts val="0"/>
              </a:spcAft>
              <a:buSzPts val="1400"/>
              <a:buChar char="●"/>
            </a:pPr>
            <a:r>
              <a:rPr lang="ro" sz="1400" b="1"/>
              <a:t>pandas</a:t>
            </a:r>
            <a:endParaRPr/>
          </a:p>
          <a:p>
            <a:pPr marL="914400" lvl="1" indent="-317500" algn="l" rtl="0">
              <a:spcBef>
                <a:spcPts val="0"/>
              </a:spcBef>
              <a:spcAft>
                <a:spcPts val="0"/>
              </a:spcAft>
              <a:buSzPts val="1400"/>
              <a:buChar char="○"/>
            </a:pPr>
            <a:r>
              <a:rPr lang="ro"/>
              <a:t>for data manipulation and analysis</a:t>
            </a:r>
            <a:endParaRPr/>
          </a:p>
          <a:p>
            <a:pPr marL="457200" lvl="0" indent="-317500" algn="l" rtl="0">
              <a:spcBef>
                <a:spcPts val="0"/>
              </a:spcBef>
              <a:spcAft>
                <a:spcPts val="0"/>
              </a:spcAft>
              <a:buSzPts val="1400"/>
              <a:buChar char="●"/>
            </a:pPr>
            <a:r>
              <a:rPr lang="ro" sz="1400" b="1"/>
              <a:t>seaborn</a:t>
            </a:r>
            <a:endParaRPr sz="1400" b="1"/>
          </a:p>
          <a:p>
            <a:pPr marL="914400" lvl="1" indent="-317500" algn="l" rtl="0">
              <a:spcBef>
                <a:spcPts val="0"/>
              </a:spcBef>
              <a:spcAft>
                <a:spcPts val="0"/>
              </a:spcAft>
              <a:buSzPts val="1400"/>
              <a:buChar char="○"/>
            </a:pPr>
            <a:r>
              <a:rPr lang="ro"/>
              <a:t>for exploratory data analysis and better looking graphics</a:t>
            </a:r>
            <a:endParaRPr sz="1400"/>
          </a:p>
          <a:p>
            <a:pPr marL="457200" lvl="0" indent="-317500" algn="l" rtl="0">
              <a:spcBef>
                <a:spcPts val="0"/>
              </a:spcBef>
              <a:spcAft>
                <a:spcPts val="0"/>
              </a:spcAft>
              <a:buSzPts val="1400"/>
              <a:buChar char="●"/>
            </a:pPr>
            <a:r>
              <a:rPr lang="ro" sz="1400" b="1"/>
              <a:t>matplotlib</a:t>
            </a:r>
            <a:endParaRPr/>
          </a:p>
          <a:p>
            <a:pPr marL="914400" lvl="1" indent="-317500" algn="l" rtl="0">
              <a:spcBef>
                <a:spcPts val="0"/>
              </a:spcBef>
              <a:spcAft>
                <a:spcPts val="0"/>
              </a:spcAft>
              <a:buSzPts val="1400"/>
              <a:buChar char="○"/>
            </a:pPr>
            <a:r>
              <a:rPr lang="ro"/>
              <a:t>for generated graphics</a:t>
            </a:r>
            <a:endParaRPr/>
          </a:p>
          <a:p>
            <a:pPr marL="457200" lvl="0" indent="-317500" algn="l" rtl="0">
              <a:spcBef>
                <a:spcPts val="0"/>
              </a:spcBef>
              <a:spcAft>
                <a:spcPts val="0"/>
              </a:spcAft>
              <a:buSzPts val="1400"/>
              <a:buChar char="●"/>
            </a:pPr>
            <a:r>
              <a:rPr lang="ro" sz="1400" b="1"/>
              <a:t>sklearn</a:t>
            </a:r>
            <a:endParaRPr sz="1400" b="1"/>
          </a:p>
          <a:p>
            <a:pPr marL="914400" lvl="1" indent="-317500" algn="l" rtl="0">
              <a:spcBef>
                <a:spcPts val="0"/>
              </a:spcBef>
              <a:spcAft>
                <a:spcPts val="0"/>
              </a:spcAft>
              <a:buSzPts val="1400"/>
              <a:buChar char="○"/>
            </a:pPr>
            <a:r>
              <a:rPr lang="ro"/>
              <a:t>for machine learning algorithms</a:t>
            </a:r>
            <a:endParaRPr sz="1400"/>
          </a:p>
          <a:p>
            <a:pPr marL="457200" lvl="0" indent="-317500" algn="l" rtl="0">
              <a:spcBef>
                <a:spcPts val="0"/>
              </a:spcBef>
              <a:spcAft>
                <a:spcPts val="0"/>
              </a:spcAft>
              <a:buSzPts val="1400"/>
              <a:buChar char="●"/>
            </a:pPr>
            <a:r>
              <a:rPr lang="ro" sz="1400" b="1"/>
              <a:t>tensorflow &amp; keras</a:t>
            </a:r>
            <a:endParaRPr sz="1400" b="1"/>
          </a:p>
          <a:p>
            <a:pPr marL="914400" lvl="1" indent="-317500" algn="l" rtl="0">
              <a:spcBef>
                <a:spcPts val="0"/>
              </a:spcBef>
              <a:spcAft>
                <a:spcPts val="0"/>
              </a:spcAft>
              <a:buSzPts val="1400"/>
              <a:buChar char="○"/>
            </a:pPr>
            <a:r>
              <a:rPr lang="ro"/>
              <a:t>for developing, training and deploying machine learning models and neural networks</a:t>
            </a:r>
            <a:endParaRPr sz="1400"/>
          </a:p>
        </p:txBody>
      </p:sp>
      <p:sp>
        <p:nvSpPr>
          <p:cNvPr id="145" name="Google Shape;145;p21"/>
          <p:cNvSpPr txBox="1"/>
          <p:nvPr/>
        </p:nvSpPr>
        <p:spPr>
          <a:xfrm>
            <a:off x="325975" y="275825"/>
            <a:ext cx="4329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o" sz="2000" u="sng">
                <a:solidFill>
                  <a:schemeClr val="dk1"/>
                </a:solidFill>
                <a:latin typeface="Roboto"/>
                <a:ea typeface="Roboto"/>
                <a:cs typeface="Roboto"/>
                <a:sym typeface="Roboto"/>
              </a:rPr>
              <a:t>Project implementation</a:t>
            </a:r>
            <a:endParaRPr sz="2000" u="sng">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2232</Words>
  <Application>Microsoft Office PowerPoint</Application>
  <PresentationFormat>On-screen Show (16:9)</PresentationFormat>
  <Paragraphs>140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Roboto</vt:lpstr>
      <vt:lpstr>Arial</vt:lpstr>
      <vt:lpstr>Geometric</vt:lpstr>
      <vt:lpstr> Estimation of patient survival chances based on the medical data acquired in the first 24 hours in the Intensive Care Unit </vt:lpstr>
      <vt:lpstr>Agenda</vt:lpstr>
      <vt:lpstr>PowerPoint Presentation</vt:lpstr>
      <vt:lpstr>Why it is important to have such technologies?</vt:lpstr>
      <vt:lpstr>PowerPoint Presentation</vt:lpstr>
      <vt:lpstr>What are the current needs?</vt:lpstr>
      <vt:lpstr>PowerPoint Presentation</vt:lpstr>
      <vt:lpstr>Dataset breakdown</vt:lpstr>
      <vt:lpstr>PowerPoint Presentation</vt:lpstr>
      <vt:lpstr>PowerPoint Presentation</vt:lpstr>
      <vt:lpstr>Developed models</vt:lpstr>
      <vt:lpstr>Approached models</vt:lpstr>
      <vt:lpstr>BLR results</vt:lpstr>
      <vt:lpstr>Electro-BLR results</vt:lpstr>
      <vt:lpstr>MLP results</vt:lpstr>
      <vt:lpstr>Electro-MLP results</vt:lpstr>
      <vt:lpstr>Conclusions</vt:lpstr>
      <vt:lpstr>Personal contributions</vt:lpstr>
      <vt:lpstr>Bibliography</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Estimation of patient survival chances based on the medical data acquired in the first 24 hours in the Intensive Care Unit </dc:title>
  <cp:lastModifiedBy>Boeru Briana</cp:lastModifiedBy>
  <cp:revision>1</cp:revision>
  <dcterms:modified xsi:type="dcterms:W3CDTF">2023-11-14T15:24:58Z</dcterms:modified>
</cp:coreProperties>
</file>